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7"/>
  </p:notesMasterIdLst>
  <p:sldIdLst>
    <p:sldId id="256" r:id="rId2"/>
    <p:sldId id="278" r:id="rId3"/>
    <p:sldId id="280" r:id="rId4"/>
    <p:sldId id="285" r:id="rId5"/>
    <p:sldId id="282" r:id="rId6"/>
    <p:sldId id="281" r:id="rId7"/>
    <p:sldId id="279" r:id="rId8"/>
    <p:sldId id="283" r:id="rId9"/>
    <p:sldId id="284" r:id="rId10"/>
    <p:sldId id="286" r:id="rId11"/>
    <p:sldId id="287" r:id="rId12"/>
    <p:sldId id="288" r:id="rId13"/>
    <p:sldId id="289" r:id="rId14"/>
    <p:sldId id="290" r:id="rId15"/>
    <p:sldId id="29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87827" autoAdjust="0"/>
  </p:normalViewPr>
  <p:slideViewPr>
    <p:cSldViewPr snapToGrid="0">
      <p:cViewPr varScale="1">
        <p:scale>
          <a:sx n="64" d="100"/>
          <a:sy n="64" d="100"/>
        </p:scale>
        <p:origin x="900" y="72"/>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8814D-9D9A-4133-86ED-5C1BA6DCC0C3}" type="datetimeFigureOut">
              <a:rPr lang="en-GB" smtClean="0"/>
              <a:t>13/07/2021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5F187-B0DA-4374-AB83-0AE4B517EC05}" type="slidenum">
              <a:rPr lang="en-GB" smtClean="0"/>
              <a:t>‹#›</a:t>
            </a:fld>
            <a:endParaRPr lang="en-GB" dirty="0"/>
          </a:p>
        </p:txBody>
      </p:sp>
    </p:spTree>
    <p:extLst>
      <p:ext uri="{BB962C8B-B14F-4D97-AF65-F5344CB8AC3E}">
        <p14:creationId xmlns:p14="http://schemas.microsoft.com/office/powerpoint/2010/main" val="417838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75F187-B0DA-4374-AB83-0AE4B517EC05}" type="slidenum">
              <a:rPr lang="en-GB" smtClean="0"/>
              <a:t>6</a:t>
            </a:fld>
            <a:endParaRPr lang="en-GB" dirty="0"/>
          </a:p>
        </p:txBody>
      </p:sp>
    </p:spTree>
    <p:extLst>
      <p:ext uri="{BB962C8B-B14F-4D97-AF65-F5344CB8AC3E}">
        <p14:creationId xmlns:p14="http://schemas.microsoft.com/office/powerpoint/2010/main" val="428140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75F187-B0DA-4374-AB83-0AE4B517EC05}" type="slidenum">
              <a:rPr lang="en-GB" smtClean="0"/>
              <a:t>11</a:t>
            </a:fld>
            <a:endParaRPr lang="en-GB" dirty="0"/>
          </a:p>
        </p:txBody>
      </p:sp>
    </p:spTree>
    <p:extLst>
      <p:ext uri="{BB962C8B-B14F-4D97-AF65-F5344CB8AC3E}">
        <p14:creationId xmlns:p14="http://schemas.microsoft.com/office/powerpoint/2010/main" val="89594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3968886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370141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0840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128901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008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171380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954046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319107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173336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61070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64067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1609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429410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392553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169572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06F6B71-352A-4464-BAF3-71E7B119DAD3}" type="datetimeFigureOut">
              <a:rPr lang="en-GB" smtClean="0"/>
              <a:t>13/07/2021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A561893-3212-4D7A-9DE0-D166B748C678}" type="slidenum">
              <a:rPr lang="en-GB" smtClean="0"/>
              <a:t>‹#›</a:t>
            </a:fld>
            <a:endParaRPr lang="en-GB" dirty="0"/>
          </a:p>
        </p:txBody>
      </p:sp>
    </p:spTree>
    <p:extLst>
      <p:ext uri="{BB962C8B-B14F-4D97-AF65-F5344CB8AC3E}">
        <p14:creationId xmlns:p14="http://schemas.microsoft.com/office/powerpoint/2010/main" val="2684366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6F6B71-352A-4464-BAF3-71E7B119DAD3}" type="datetimeFigureOut">
              <a:rPr lang="en-GB" smtClean="0"/>
              <a:t>13/07/2021</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561893-3212-4D7A-9DE0-D166B748C678}" type="slidenum">
              <a:rPr lang="en-GB" smtClean="0"/>
              <a:t>‹#›</a:t>
            </a:fld>
            <a:endParaRPr lang="en-GB" dirty="0"/>
          </a:p>
        </p:txBody>
      </p:sp>
    </p:spTree>
    <p:extLst>
      <p:ext uri="{BB962C8B-B14F-4D97-AF65-F5344CB8AC3E}">
        <p14:creationId xmlns:p14="http://schemas.microsoft.com/office/powerpoint/2010/main" val="33923676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learning.nspcc.org.uk/child-abuse-and-neglect/harmful-sexual-behaviou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508247"/>
          </a:xfrm>
        </p:spPr>
        <p:txBody>
          <a:bodyPr/>
          <a:lstStyle/>
          <a:p>
            <a:pPr algn="ctr"/>
            <a:r>
              <a:rPr lang="en-GB" sz="4000" dirty="0" smtClean="0"/>
              <a:t>CYSCP Learning Masterclass</a:t>
            </a:r>
            <a:br>
              <a:rPr lang="en-GB" sz="4000" dirty="0" smtClean="0"/>
            </a:br>
            <a:r>
              <a:rPr lang="en-GB" sz="4000" dirty="0" smtClean="0"/>
              <a:t>Harmful Sexual Behaviour (HSB)</a:t>
            </a:r>
            <a:endParaRPr lang="en-GB" sz="4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6877" y="0"/>
            <a:ext cx="6507126" cy="194252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4277293"/>
      </p:ext>
    </p:extLst>
  </p:cSld>
  <p:clrMapOvr>
    <a:masterClrMapping/>
  </p:clrMapOvr>
  <mc:AlternateContent xmlns:mc="http://schemas.openxmlformats.org/markup-compatibility/2006">
    <mc:Choice xmlns:p14="http://schemas.microsoft.com/office/powerpoint/2010/main" Requires="p14">
      <p:transition spd="slow" p14:dur="2000" advTm="33122"/>
    </mc:Choice>
    <mc:Fallback>
      <p:transition spd="slow" advTm="3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4505"/>
          </a:xfrm>
        </p:spPr>
        <p:txBody>
          <a:bodyPr/>
          <a:lstStyle/>
          <a:p>
            <a:r>
              <a:rPr lang="en-GB" dirty="0" smtClean="0"/>
              <a:t>The YJS HSB Service </a:t>
            </a:r>
            <a:endParaRPr lang="en-GB" dirty="0"/>
          </a:p>
        </p:txBody>
      </p:sp>
      <p:sp>
        <p:nvSpPr>
          <p:cNvPr id="3" name="Content Placeholder 2"/>
          <p:cNvSpPr>
            <a:spLocks noGrp="1"/>
          </p:cNvSpPr>
          <p:nvPr>
            <p:ph idx="1"/>
          </p:nvPr>
        </p:nvSpPr>
        <p:spPr>
          <a:xfrm>
            <a:off x="677334" y="1364105"/>
            <a:ext cx="8596668" cy="4677257"/>
          </a:xfrm>
        </p:spPr>
        <p:txBody>
          <a:bodyPr/>
          <a:lstStyle/>
          <a:p>
            <a:r>
              <a:rPr lang="en-GB" dirty="0"/>
              <a:t>In April 2019 the Youth Justice Service </a:t>
            </a:r>
            <a:r>
              <a:rPr lang="en-GB" dirty="0" smtClean="0"/>
              <a:t>launched </a:t>
            </a:r>
            <a:r>
              <a:rPr lang="en-GB" dirty="0"/>
              <a:t>a Harmful Sexual Behaviour </a:t>
            </a:r>
            <a:r>
              <a:rPr lang="en-GB" dirty="0" smtClean="0"/>
              <a:t>Service </a:t>
            </a:r>
            <a:r>
              <a:rPr lang="en-GB" dirty="0"/>
              <a:t>seeking to provide intervention work with young people around identified HSB concerns that had not resulted in ongoing police investigation or prosecution</a:t>
            </a:r>
            <a:r>
              <a:rPr lang="en-GB" dirty="0" smtClean="0"/>
              <a:t>.</a:t>
            </a:r>
          </a:p>
          <a:p>
            <a:r>
              <a:rPr lang="en-GB" dirty="0"/>
              <a:t>The </a:t>
            </a:r>
            <a:r>
              <a:rPr lang="en-GB" dirty="0" smtClean="0"/>
              <a:t>service provides the opportunity </a:t>
            </a:r>
            <a:r>
              <a:rPr lang="en-GB" dirty="0"/>
              <a:t>to </a:t>
            </a:r>
            <a:r>
              <a:rPr lang="en-GB" dirty="0" smtClean="0"/>
              <a:t>voluntarily engage </a:t>
            </a:r>
            <a:r>
              <a:rPr lang="en-GB" dirty="0"/>
              <a:t>with children and young people displaying these behaviours with the aim of preventing offending and reducing re-offending. </a:t>
            </a:r>
            <a:endParaRPr lang="en-GB" dirty="0" smtClean="0"/>
          </a:p>
          <a:p>
            <a:r>
              <a:rPr lang="en-GB" dirty="0"/>
              <a:t>Government findings indicate that those young people offered early intervention benefit from the child centred approach of </a:t>
            </a:r>
            <a:r>
              <a:rPr lang="en-GB" dirty="0" smtClean="0"/>
              <a:t>Youth Justice </a:t>
            </a:r>
            <a:r>
              <a:rPr lang="en-GB" dirty="0"/>
              <a:t>practitioners and their chances of rehabilitation improve. Such intervention can enable young people to adopt a healthy development pathway and proceed to make healthy future relationships</a:t>
            </a:r>
            <a:r>
              <a:rPr lang="en-GB" dirty="0" smtClean="0"/>
              <a:t>.</a:t>
            </a:r>
          </a:p>
          <a:p>
            <a:r>
              <a:rPr lang="en-GB" dirty="0"/>
              <a:t>The Youth Justice Service currently only take referrals for the HSB service directly from Children’s Social Care.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4424933"/>
      </p:ext>
    </p:extLst>
  </p:cSld>
  <p:clrMapOvr>
    <a:masterClrMapping/>
  </p:clrMapOvr>
  <mc:AlternateContent xmlns:mc="http://schemas.openxmlformats.org/markup-compatibility/2006">
    <mc:Choice xmlns:p14="http://schemas.microsoft.com/office/powerpoint/2010/main" Requires="p14">
      <p:transition spd="slow" p14:dur="2000" advTm="54864"/>
    </mc:Choice>
    <mc:Fallback>
      <p:transition spd="slow" advTm="5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9436"/>
          </a:xfrm>
        </p:spPr>
        <p:txBody>
          <a:bodyPr/>
          <a:lstStyle/>
          <a:p>
            <a:r>
              <a:rPr lang="en-GB" dirty="0" smtClean="0"/>
              <a:t>Interventions</a:t>
            </a:r>
            <a:endParaRPr lang="en-GB" dirty="0"/>
          </a:p>
        </p:txBody>
      </p:sp>
      <p:sp>
        <p:nvSpPr>
          <p:cNvPr id="3" name="Content Placeholder 2"/>
          <p:cNvSpPr>
            <a:spLocks noGrp="1"/>
          </p:cNvSpPr>
          <p:nvPr>
            <p:ph idx="1"/>
          </p:nvPr>
        </p:nvSpPr>
        <p:spPr>
          <a:xfrm>
            <a:off x="677334" y="1678897"/>
            <a:ext cx="8596668" cy="4362465"/>
          </a:xfrm>
        </p:spPr>
        <p:txBody>
          <a:bodyPr>
            <a:normAutofit/>
          </a:bodyPr>
          <a:lstStyle/>
          <a:p>
            <a:r>
              <a:rPr lang="en-GB" sz="2000" dirty="0" smtClean="0"/>
              <a:t>Following </a:t>
            </a:r>
            <a:r>
              <a:rPr lang="en-GB" sz="2000" dirty="0"/>
              <a:t>assessment an intervention plan is prepared and tailored to the young person’s risks and needs. </a:t>
            </a:r>
            <a:endParaRPr lang="en-GB" sz="2000" dirty="0" smtClean="0"/>
          </a:p>
          <a:p>
            <a:r>
              <a:rPr lang="en-GB" sz="2000" dirty="0" smtClean="0"/>
              <a:t>Plans can include interventions focussed on;</a:t>
            </a:r>
          </a:p>
          <a:p>
            <a:r>
              <a:rPr lang="en-GB" sz="2000" dirty="0"/>
              <a:t>H</a:t>
            </a:r>
            <a:r>
              <a:rPr lang="en-GB" sz="2000" dirty="0" smtClean="0"/>
              <a:t>ealthy relationships</a:t>
            </a:r>
          </a:p>
          <a:p>
            <a:r>
              <a:rPr lang="en-GB" sz="2000" dirty="0" smtClean="0"/>
              <a:t>Keeping Safe </a:t>
            </a:r>
          </a:p>
          <a:p>
            <a:r>
              <a:rPr lang="en-GB" sz="2000" dirty="0" smtClean="0"/>
              <a:t>The Law and Issues of consent</a:t>
            </a:r>
          </a:p>
          <a:p>
            <a:r>
              <a:rPr lang="en-GB" sz="2000" dirty="0" smtClean="0"/>
              <a:t>Social Media, Pornography and the Internet</a:t>
            </a:r>
          </a:p>
          <a:p>
            <a:r>
              <a:rPr lang="en-GB" sz="2000" dirty="0" smtClean="0"/>
              <a:t>Family safety plans</a:t>
            </a:r>
          </a:p>
          <a:p>
            <a:r>
              <a:rPr lang="en-GB" sz="2000" dirty="0" smtClean="0"/>
              <a:t>Emotional regulation </a:t>
            </a:r>
          </a:p>
          <a:p>
            <a:r>
              <a:rPr lang="en-GB" sz="2000" dirty="0" smtClean="0"/>
              <a:t>AIM3 Assessments and Intervention</a:t>
            </a:r>
          </a:p>
          <a:p>
            <a:endParaRPr lang="en-GB"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8523219"/>
      </p:ext>
    </p:extLst>
  </p:cSld>
  <p:clrMapOvr>
    <a:masterClrMapping/>
  </p:clrMapOvr>
  <mc:AlternateContent xmlns:mc="http://schemas.openxmlformats.org/markup-compatibility/2006">
    <mc:Choice xmlns:p14="http://schemas.microsoft.com/office/powerpoint/2010/main" Requires="p14">
      <p:transition spd="slow" p14:dur="2000" advTm="25810"/>
    </mc:Choice>
    <mc:Fallback>
      <p:transition spd="slow" advTm="2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AIM3 – What is it?</a:t>
            </a:r>
            <a:endParaRPr lang="en-GB" dirty="0"/>
          </a:p>
        </p:txBody>
      </p:sp>
      <p:sp>
        <p:nvSpPr>
          <p:cNvPr id="3" name="Content Placeholder 2"/>
          <p:cNvSpPr>
            <a:spLocks noGrp="1"/>
          </p:cNvSpPr>
          <p:nvPr>
            <p:ph idx="1"/>
          </p:nvPr>
        </p:nvSpPr>
        <p:spPr>
          <a:xfrm>
            <a:off x="677334" y="2173574"/>
            <a:ext cx="8596668" cy="2848132"/>
          </a:xfrm>
        </p:spPr>
        <p:txBody>
          <a:bodyPr/>
          <a:lstStyle/>
          <a:p>
            <a:r>
              <a:rPr lang="en-GB" dirty="0"/>
              <a:t>The AIM3 is a tool developed by Marcella Leonard and Simon Hackett and used for assessing young people who have committed or where there are serious concerns that they have committed Harmful Sexual Behaviour. </a:t>
            </a:r>
            <a:endParaRPr lang="en-GB" dirty="0" smtClean="0"/>
          </a:p>
          <a:p>
            <a:r>
              <a:rPr lang="en-GB" dirty="0" smtClean="0"/>
              <a:t>Aim </a:t>
            </a:r>
            <a:r>
              <a:rPr lang="en-GB" dirty="0"/>
              <a:t>stands for Assessment, Intervention and Moving on and this is the 3rd incarnation of the tool hence it’s called AIM3</a:t>
            </a:r>
            <a:r>
              <a:rPr lang="en-GB" dirty="0" smtClean="0"/>
              <a:t>.</a:t>
            </a:r>
          </a:p>
          <a:p>
            <a:r>
              <a:rPr lang="en-GB" dirty="0" smtClean="0"/>
              <a:t>Is </a:t>
            </a:r>
            <a:r>
              <a:rPr lang="en-GB" dirty="0"/>
              <a:t>not a statistic based risk assessment but </a:t>
            </a:r>
            <a:r>
              <a:rPr lang="en-GB" dirty="0" smtClean="0"/>
              <a:t>rather a </a:t>
            </a:r>
            <a:r>
              <a:rPr lang="en-GB" dirty="0"/>
              <a:t>tool for assessing somebody’s HSB within the context of multiple domains of a </a:t>
            </a:r>
            <a:r>
              <a:rPr lang="en-GB" dirty="0" smtClean="0"/>
              <a:t>Young Person’s life. </a:t>
            </a: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496608"/>
      </p:ext>
    </p:extLst>
  </p:cSld>
  <p:clrMapOvr>
    <a:masterClrMapping/>
  </p:clrMapOvr>
  <mc:AlternateContent xmlns:mc="http://schemas.openxmlformats.org/markup-compatibility/2006">
    <mc:Choice xmlns:p14="http://schemas.microsoft.com/office/powerpoint/2010/main" Requires="p14">
      <p:transition spd="slow" p14:dur="2000" advTm="43850"/>
    </mc:Choice>
    <mc:Fallback>
      <p:transition spd="slow" advTm="4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AIM3 – Why do we use it?</a:t>
            </a:r>
            <a:endParaRPr lang="en-GB" dirty="0"/>
          </a:p>
        </p:txBody>
      </p:sp>
      <p:sp>
        <p:nvSpPr>
          <p:cNvPr id="3" name="Content Placeholder 2"/>
          <p:cNvSpPr>
            <a:spLocks noGrp="1"/>
          </p:cNvSpPr>
          <p:nvPr>
            <p:ph idx="1"/>
          </p:nvPr>
        </p:nvSpPr>
        <p:spPr>
          <a:xfrm>
            <a:off x="677334" y="1439057"/>
            <a:ext cx="8596668" cy="4602306"/>
          </a:xfrm>
        </p:spPr>
        <p:txBody>
          <a:bodyPr/>
          <a:lstStyle/>
          <a:p>
            <a:r>
              <a:rPr lang="en-GB" dirty="0"/>
              <a:t>The AIM3 is designed to assist practitioners in reviewing </a:t>
            </a:r>
            <a:r>
              <a:rPr lang="en-GB" dirty="0" smtClean="0"/>
              <a:t>alongside </a:t>
            </a:r>
            <a:r>
              <a:rPr lang="en-GB" dirty="0"/>
              <a:t>the young person and their parent/carer what are the most appropriate interventions to reduce the </a:t>
            </a:r>
            <a:r>
              <a:rPr lang="en-GB" dirty="0" smtClean="0"/>
              <a:t>identified areas </a:t>
            </a:r>
            <a:r>
              <a:rPr lang="en-GB" dirty="0"/>
              <a:t>of concern. </a:t>
            </a:r>
            <a:endParaRPr lang="en-GB" dirty="0" smtClean="0"/>
          </a:p>
          <a:p>
            <a:r>
              <a:rPr lang="en-GB" dirty="0" smtClean="0"/>
              <a:t>It </a:t>
            </a:r>
            <a:r>
              <a:rPr lang="en-GB" dirty="0"/>
              <a:t>ensures individualised safety plans and targeted interventions as the young person progresses in their pathway to addressing the HSB.</a:t>
            </a:r>
          </a:p>
          <a:p>
            <a:r>
              <a:rPr lang="en-GB" dirty="0"/>
              <a:t>AIM3 focusses </a:t>
            </a:r>
            <a:r>
              <a:rPr lang="en-GB" dirty="0" smtClean="0"/>
              <a:t>the practitioner </a:t>
            </a:r>
            <a:r>
              <a:rPr lang="en-GB" dirty="0"/>
              <a:t>to consider the HSB within the wider context of the young person’s life. It looks at the young person across 5 Domains - Sexual, Non-Sexual, Developmental, Family/Environmental and Self-Regulation. </a:t>
            </a:r>
            <a:endParaRPr lang="en-GB" dirty="0" smtClean="0"/>
          </a:p>
          <a:p>
            <a:r>
              <a:rPr lang="en-GB" dirty="0" smtClean="0"/>
              <a:t>The </a:t>
            </a:r>
            <a:r>
              <a:rPr lang="en-GB" dirty="0"/>
              <a:t>assessment of these Domains creates a graph profile of the young person which gives a </a:t>
            </a:r>
            <a:r>
              <a:rPr lang="en-GB" dirty="0" smtClean="0"/>
              <a:t>helpful visual </a:t>
            </a:r>
            <a:r>
              <a:rPr lang="en-GB" dirty="0"/>
              <a:t>representation </a:t>
            </a:r>
            <a:r>
              <a:rPr lang="en-GB" dirty="0" smtClean="0"/>
              <a:t>and </a:t>
            </a:r>
            <a:r>
              <a:rPr lang="en-GB" dirty="0"/>
              <a:t>identifies what areas require immediate risk management (red), medium/long term (amber) intervention as well as what possible strengths (green) exist for the young person which can be used to help </a:t>
            </a:r>
            <a:r>
              <a:rPr lang="en-GB" dirty="0" smtClean="0"/>
              <a:t>guide </a:t>
            </a:r>
            <a:r>
              <a:rPr lang="en-GB" dirty="0"/>
              <a:t>intervention work.</a:t>
            </a:r>
          </a:p>
          <a:p>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8333091"/>
      </p:ext>
    </p:extLst>
  </p:cSld>
  <p:clrMapOvr>
    <a:masterClrMapping/>
  </p:clrMapOvr>
  <mc:AlternateContent xmlns:mc="http://schemas.openxmlformats.org/markup-compatibility/2006">
    <mc:Choice xmlns:p14="http://schemas.microsoft.com/office/powerpoint/2010/main" Requires="p14">
      <p:transition spd="slow" p14:dur="2000" advTm="59984"/>
    </mc:Choice>
    <mc:Fallback>
      <p:transition spd="slow" advTm="5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AIM3 – Who do we use it for?</a:t>
            </a:r>
            <a:endParaRPr lang="en-GB" dirty="0"/>
          </a:p>
        </p:txBody>
      </p:sp>
      <p:sp>
        <p:nvSpPr>
          <p:cNvPr id="3" name="Content Placeholder 2"/>
          <p:cNvSpPr>
            <a:spLocks noGrp="1"/>
          </p:cNvSpPr>
          <p:nvPr>
            <p:ph idx="1"/>
          </p:nvPr>
        </p:nvSpPr>
        <p:spPr>
          <a:xfrm>
            <a:off x="677334" y="1439057"/>
            <a:ext cx="8596668" cy="4602306"/>
          </a:xfrm>
        </p:spPr>
        <p:txBody>
          <a:bodyPr/>
          <a:lstStyle/>
          <a:p>
            <a:r>
              <a:rPr lang="en-GB" dirty="0"/>
              <a:t>It’s designed to be used for young people aged 12-18. </a:t>
            </a:r>
            <a:endParaRPr lang="en-GB" dirty="0" smtClean="0"/>
          </a:p>
          <a:p>
            <a:r>
              <a:rPr lang="en-GB" dirty="0" smtClean="0"/>
              <a:t>There </a:t>
            </a:r>
            <a:r>
              <a:rPr lang="en-GB" dirty="0"/>
              <a:t>is a version that has been developed for under </a:t>
            </a:r>
            <a:r>
              <a:rPr lang="en-GB" dirty="0" smtClean="0"/>
              <a:t>12’s although York YJS do not have anyone trained in this assessment at the current time. </a:t>
            </a:r>
          </a:p>
          <a:p>
            <a:r>
              <a:rPr lang="en-GB" dirty="0" smtClean="0"/>
              <a:t>The </a:t>
            </a:r>
            <a:r>
              <a:rPr lang="en-GB" dirty="0"/>
              <a:t>authors note that it can be used with females although state that it should be used with caution because the research and evidence base for the development of the tool is based on samples of predominantly young men. </a:t>
            </a:r>
            <a:endParaRPr lang="en-GB" dirty="0" smtClean="0"/>
          </a:p>
          <a:p>
            <a:r>
              <a:rPr lang="en-GB" dirty="0" smtClean="0"/>
              <a:t>Similarly </a:t>
            </a:r>
            <a:r>
              <a:rPr lang="en-GB" dirty="0"/>
              <a:t>it can be used for those with learning and developmental disabilities with a caveat that sometimes additional consideration needs to be given and </a:t>
            </a:r>
            <a:r>
              <a:rPr lang="en-GB" dirty="0" smtClean="0"/>
              <a:t>for example </a:t>
            </a:r>
            <a:r>
              <a:rPr lang="en-GB" dirty="0"/>
              <a:t>like adapting interview </a:t>
            </a:r>
            <a:r>
              <a:rPr lang="en-GB" dirty="0" smtClean="0"/>
              <a:t>technique or </a:t>
            </a:r>
            <a:r>
              <a:rPr lang="en-GB" dirty="0"/>
              <a:t>arranging for a parent to be present.          </a:t>
            </a:r>
            <a:endParaRPr lang="en-GB" dirty="0" smtClean="0"/>
          </a:p>
          <a:p>
            <a:r>
              <a:rPr lang="en-GB" dirty="0" smtClean="0"/>
              <a:t>For </a:t>
            </a:r>
            <a:r>
              <a:rPr lang="en-GB" dirty="0"/>
              <a:t>those with online or TA-HSB then there is a separate Assessment so the AIM3 doesn’t fit for </a:t>
            </a:r>
            <a:r>
              <a:rPr lang="en-GB" dirty="0" smtClean="0"/>
              <a:t>young people with </a:t>
            </a:r>
            <a:r>
              <a:rPr lang="en-GB" dirty="0"/>
              <a:t>exclusively online offending.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4349700"/>
      </p:ext>
    </p:extLst>
  </p:cSld>
  <p:clrMapOvr>
    <a:masterClrMapping/>
  </p:clrMapOvr>
  <mc:AlternateContent xmlns:mc="http://schemas.openxmlformats.org/markup-compatibility/2006">
    <mc:Choice xmlns:p14="http://schemas.microsoft.com/office/powerpoint/2010/main" Requires="p14">
      <p:transition spd="slow" p14:dur="2000" advTm="54427"/>
    </mc:Choice>
    <mc:Fallback>
      <p:transition spd="slow" advTm="54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AIM3 – When do we use it?</a:t>
            </a:r>
            <a:endParaRPr lang="en-GB" dirty="0"/>
          </a:p>
        </p:txBody>
      </p:sp>
      <p:sp>
        <p:nvSpPr>
          <p:cNvPr id="3" name="Content Placeholder 2"/>
          <p:cNvSpPr>
            <a:spLocks noGrp="1"/>
          </p:cNvSpPr>
          <p:nvPr>
            <p:ph idx="1"/>
          </p:nvPr>
        </p:nvSpPr>
        <p:spPr>
          <a:xfrm>
            <a:off x="677334" y="1484027"/>
            <a:ext cx="8596668" cy="4557336"/>
          </a:xfrm>
        </p:spPr>
        <p:txBody>
          <a:bodyPr>
            <a:normAutofit/>
          </a:bodyPr>
          <a:lstStyle/>
          <a:p>
            <a:r>
              <a:rPr lang="en-GB" dirty="0" smtClean="0"/>
              <a:t>There </a:t>
            </a:r>
            <a:r>
              <a:rPr lang="en-GB" dirty="0"/>
              <a:t>are three </a:t>
            </a:r>
            <a:r>
              <a:rPr lang="en-GB" dirty="0" smtClean="0"/>
              <a:t>routes </a:t>
            </a:r>
            <a:r>
              <a:rPr lang="en-GB" dirty="0"/>
              <a:t>first and as long as we have consent, agreement from the young person/family we can be approached to write one by the police and CPS to aid in their decision making around a potential prosecution – we don’t give an opinion on whether there should be a prosecution we just write the assessment. </a:t>
            </a:r>
            <a:endParaRPr lang="en-GB" dirty="0" smtClean="0"/>
          </a:p>
          <a:p>
            <a:r>
              <a:rPr lang="en-GB" dirty="0" smtClean="0"/>
              <a:t>Secondly </a:t>
            </a:r>
            <a:r>
              <a:rPr lang="en-GB" dirty="0"/>
              <a:t>they can be requested by the Court or written as part of a sentencing hearing </a:t>
            </a:r>
            <a:endParaRPr lang="en-GB" dirty="0" smtClean="0"/>
          </a:p>
          <a:p>
            <a:r>
              <a:rPr lang="en-GB" dirty="0" smtClean="0"/>
              <a:t>Thirdly </a:t>
            </a:r>
            <a:r>
              <a:rPr lang="en-GB" dirty="0"/>
              <a:t>they can be written as part of our voluntary engagement with Y/P referred to the HSB Service</a:t>
            </a:r>
            <a:r>
              <a:rPr lang="en-GB" dirty="0" smtClean="0"/>
              <a:t>. </a:t>
            </a:r>
            <a:r>
              <a:rPr lang="en-GB" dirty="0"/>
              <a:t>The authors are clear that not all HSB committed by a young person will require a complete AIM3 Assessment</a:t>
            </a:r>
            <a:r>
              <a:rPr lang="en-GB" dirty="0" smtClean="0"/>
              <a:t>.</a:t>
            </a:r>
          </a:p>
          <a:p>
            <a:r>
              <a:rPr lang="en-GB" dirty="0" smtClean="0"/>
              <a:t>It’s </a:t>
            </a:r>
            <a:r>
              <a:rPr lang="en-GB" dirty="0"/>
              <a:t>normally going to be the more serious and troubling behaviour that is going to trigger one being written and you can use Hackett’s Continuum identification tool to help determine if the behaviour is more concerning.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6170452"/>
      </p:ext>
    </p:extLst>
  </p:cSld>
  <p:clrMapOvr>
    <a:masterClrMapping/>
  </p:clrMapOvr>
  <mc:AlternateContent xmlns:mc="http://schemas.openxmlformats.org/markup-compatibility/2006">
    <mc:Choice xmlns:p14="http://schemas.microsoft.com/office/powerpoint/2010/main" Requires="p14">
      <p:transition spd="slow" p14:dur="2000" advTm="69095"/>
    </mc:Choice>
    <mc:Fallback>
      <p:transition spd="slow" advTm="69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Harmful Sexual Behaviour - HSB</a:t>
            </a:r>
            <a:endParaRPr lang="en-GB" dirty="0"/>
          </a:p>
        </p:txBody>
      </p:sp>
      <p:sp>
        <p:nvSpPr>
          <p:cNvPr id="5" name="Content Placeholder 4"/>
          <p:cNvSpPr>
            <a:spLocks noGrp="1"/>
          </p:cNvSpPr>
          <p:nvPr>
            <p:ph idx="1"/>
          </p:nvPr>
        </p:nvSpPr>
        <p:spPr/>
        <p:txBody>
          <a:bodyPr/>
          <a:lstStyle/>
          <a:p>
            <a:r>
              <a:rPr lang="en-GB" sz="3200" dirty="0"/>
              <a:t>“Sexual behaviours expressed by children and young people under the age of 18 years old that are developmentally inappropriate, may be harmful towards self or others, or be abusive towards another child, young person or adult</a:t>
            </a:r>
            <a:r>
              <a:rPr lang="en-GB" dirty="0"/>
              <a:t>.” </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3595631"/>
      </p:ext>
    </p:extLst>
  </p:cSld>
  <p:clrMapOvr>
    <a:masterClrMapping/>
  </p:clrMapOvr>
  <mc:AlternateContent xmlns:mc="http://schemas.openxmlformats.org/markup-compatibility/2006">
    <mc:Choice xmlns:p14="http://schemas.microsoft.com/office/powerpoint/2010/main" Requires="p14">
      <p:transition spd="slow" p14:dur="2000" advTm="100841"/>
    </mc:Choice>
    <mc:Fallback>
      <p:transition spd="slow" advTm="10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Technology Assisted Harmful </a:t>
            </a:r>
            <a:r>
              <a:rPr lang="en-GB" dirty="0" smtClean="0"/>
              <a:t>Sexual Behaviour – TA-HSB</a:t>
            </a:r>
            <a:endParaRPr lang="en-GB" dirty="0"/>
          </a:p>
        </p:txBody>
      </p:sp>
      <p:sp>
        <p:nvSpPr>
          <p:cNvPr id="3" name="Content Placeholder 2"/>
          <p:cNvSpPr>
            <a:spLocks noGrp="1"/>
          </p:cNvSpPr>
          <p:nvPr>
            <p:ph idx="1"/>
          </p:nvPr>
        </p:nvSpPr>
        <p:spPr>
          <a:xfrm>
            <a:off x="677333" y="2160589"/>
            <a:ext cx="8946351" cy="4030349"/>
          </a:xfrm>
        </p:spPr>
        <p:txBody>
          <a:bodyPr>
            <a:noAutofit/>
          </a:bodyPr>
          <a:lstStyle/>
          <a:p>
            <a:r>
              <a:rPr lang="en-GB" sz="2800" dirty="0"/>
              <a:t>“TA-HSB refers to one or more children engaging in sexual discussions or acts – using the internet and/or any image-creating/sharing or communication device- - which is considered inappropriate and/or harmful given their age or stage of development.  This behaviour falls on a continuum of severity from the use of pornography to online child sexual abuse” </a:t>
            </a:r>
          </a:p>
          <a:p>
            <a:pPr marL="0" indent="0">
              <a:buNone/>
            </a:pPr>
            <a:r>
              <a:rPr lang="en-GB" sz="2800" dirty="0" smtClean="0"/>
              <a:t>  (</a:t>
            </a:r>
            <a:r>
              <a:rPr lang="en-GB" sz="2800" dirty="0"/>
              <a:t>Hollis and Belton 2017)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7082288"/>
      </p:ext>
    </p:extLst>
  </p:cSld>
  <p:clrMapOvr>
    <a:masterClrMapping/>
  </p:clrMapOvr>
  <mc:AlternateContent xmlns:mc="http://schemas.openxmlformats.org/markup-compatibility/2006">
    <mc:Choice xmlns:p14="http://schemas.microsoft.com/office/powerpoint/2010/main" Requires="p14">
      <p:transition spd="slow" p14:dur="2000" advTm="51305"/>
    </mc:Choice>
    <mc:Fallback>
      <p:transition spd="slow" advTm="5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64367"/>
          </a:xfrm>
        </p:spPr>
        <p:txBody>
          <a:bodyPr/>
          <a:lstStyle/>
          <a:p>
            <a:r>
              <a:rPr lang="en-GB" dirty="0" smtClean="0"/>
              <a:t>How serious is it?</a:t>
            </a:r>
            <a:endParaRPr lang="en-GB" dirty="0"/>
          </a:p>
        </p:txBody>
      </p:sp>
      <p:sp>
        <p:nvSpPr>
          <p:cNvPr id="3" name="Content Placeholder 2"/>
          <p:cNvSpPr>
            <a:spLocks noGrp="1"/>
          </p:cNvSpPr>
          <p:nvPr>
            <p:ph idx="1"/>
          </p:nvPr>
        </p:nvSpPr>
        <p:spPr>
          <a:xfrm>
            <a:off x="677334" y="1678899"/>
            <a:ext cx="8596668" cy="4362464"/>
          </a:xfrm>
        </p:spPr>
        <p:txBody>
          <a:bodyPr>
            <a:noAutofit/>
          </a:bodyPr>
          <a:lstStyle/>
          <a:p>
            <a:r>
              <a:rPr lang="en-GB" sz="2400" dirty="0" smtClean="0"/>
              <a:t>It’s </a:t>
            </a:r>
            <a:r>
              <a:rPr lang="en-GB" sz="2400" dirty="0"/>
              <a:t>important to first identify how serious any behaviour is </a:t>
            </a:r>
            <a:r>
              <a:rPr lang="en-GB" sz="2400" dirty="0" smtClean="0"/>
              <a:t>and professionals need to </a:t>
            </a:r>
            <a:r>
              <a:rPr lang="en-GB" sz="2400" dirty="0"/>
              <a:t>distinguish normal from abnormal sexual behaviours. CYC practitioners can use Hackett’s Sexual Continuum available on the NSPCC learning website </a:t>
            </a:r>
            <a:r>
              <a:rPr lang="en-GB" sz="2400" dirty="0" smtClean="0"/>
              <a:t>which </a:t>
            </a:r>
            <a:r>
              <a:rPr lang="en-GB" sz="2400" dirty="0"/>
              <a:t>provides a means of identifying and determining where the behaviour sits on a continuum of behaviours from normal to inappropriate, problematic, abusive and/or </a:t>
            </a:r>
            <a:r>
              <a:rPr lang="en-GB" sz="2400" dirty="0" smtClean="0"/>
              <a:t>violent</a:t>
            </a:r>
          </a:p>
          <a:p>
            <a:r>
              <a:rPr lang="en-GB" sz="2400" dirty="0">
                <a:hlinkClick r:id="rId4"/>
              </a:rPr>
              <a:t>https://</a:t>
            </a:r>
            <a:r>
              <a:rPr lang="en-GB" sz="2400" dirty="0" smtClean="0">
                <a:hlinkClick r:id="rId4"/>
              </a:rPr>
              <a:t>learning.nspcc.org.uk/child-abuse-and-neglect/harmful-sexual-behaviour</a:t>
            </a:r>
            <a:endParaRPr lang="en-GB" sz="2400" dirty="0" smtClean="0"/>
          </a:p>
          <a:p>
            <a:endParaRPr lang="en-GB"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7713148"/>
      </p:ext>
    </p:extLst>
  </p:cSld>
  <p:clrMapOvr>
    <a:masterClrMapping/>
  </p:clrMapOvr>
  <mc:AlternateContent xmlns:mc="http://schemas.openxmlformats.org/markup-compatibility/2006">
    <mc:Choice xmlns:p14="http://schemas.microsoft.com/office/powerpoint/2010/main" Requires="p14">
      <p:transition spd="slow" p14:dur="2000" advTm="25377"/>
    </mc:Choice>
    <mc:Fallback>
      <p:transition spd="slow" advTm="2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Continuum of behaviours (Hackett, 2010)</a:t>
            </a:r>
          </a:p>
        </p:txBody>
      </p:sp>
      <p:pic>
        <p:nvPicPr>
          <p:cNvPr id="4" name="Content Placeholder 3"/>
          <p:cNvPicPr>
            <a:picLocks noGrp="1" noChangeAspect="1"/>
          </p:cNvPicPr>
          <p:nvPr>
            <p:ph idx="1"/>
          </p:nvPr>
        </p:nvPicPr>
        <p:blipFill>
          <a:blip r:embed="rId4"/>
          <a:stretch>
            <a:fillRect/>
          </a:stretch>
        </p:blipFill>
        <p:spPr>
          <a:xfrm>
            <a:off x="1110229" y="1930400"/>
            <a:ext cx="1543030" cy="4450363"/>
          </a:xfrm>
          <a:prstGeom prst="rect">
            <a:avLst/>
          </a:prstGeom>
        </p:spPr>
      </p:pic>
      <p:pic>
        <p:nvPicPr>
          <p:cNvPr id="5" name="Picture 4"/>
          <p:cNvPicPr>
            <a:picLocks noChangeAspect="1"/>
          </p:cNvPicPr>
          <p:nvPr/>
        </p:nvPicPr>
        <p:blipFill>
          <a:blip r:embed="rId5"/>
          <a:stretch>
            <a:fillRect/>
          </a:stretch>
        </p:blipFill>
        <p:spPr>
          <a:xfrm>
            <a:off x="2938053" y="1826656"/>
            <a:ext cx="1579001" cy="4554107"/>
          </a:xfrm>
          <a:prstGeom prst="rect">
            <a:avLst/>
          </a:prstGeom>
        </p:spPr>
      </p:pic>
      <p:pic>
        <p:nvPicPr>
          <p:cNvPr id="6" name="Picture 5"/>
          <p:cNvPicPr>
            <a:picLocks noChangeAspect="1"/>
          </p:cNvPicPr>
          <p:nvPr/>
        </p:nvPicPr>
        <p:blipFill>
          <a:blip r:embed="rId6"/>
          <a:stretch>
            <a:fillRect/>
          </a:stretch>
        </p:blipFill>
        <p:spPr>
          <a:xfrm>
            <a:off x="4801848" y="1826655"/>
            <a:ext cx="1585097" cy="4554107"/>
          </a:xfrm>
          <a:prstGeom prst="rect">
            <a:avLst/>
          </a:prstGeom>
        </p:spPr>
      </p:pic>
      <p:pic>
        <p:nvPicPr>
          <p:cNvPr id="7" name="Picture 6"/>
          <p:cNvPicPr>
            <a:picLocks noChangeAspect="1"/>
          </p:cNvPicPr>
          <p:nvPr/>
        </p:nvPicPr>
        <p:blipFill>
          <a:blip r:embed="rId7"/>
          <a:stretch>
            <a:fillRect/>
          </a:stretch>
        </p:blipFill>
        <p:spPr>
          <a:xfrm>
            <a:off x="6671739" y="1930400"/>
            <a:ext cx="1579001" cy="4554107"/>
          </a:xfrm>
          <a:prstGeom prst="rect">
            <a:avLst/>
          </a:prstGeom>
        </p:spPr>
      </p:pic>
      <p:pic>
        <p:nvPicPr>
          <p:cNvPr id="8" name="Picture 7"/>
          <p:cNvPicPr>
            <a:picLocks noChangeAspect="1"/>
          </p:cNvPicPr>
          <p:nvPr/>
        </p:nvPicPr>
        <p:blipFill>
          <a:blip r:embed="rId8"/>
          <a:stretch>
            <a:fillRect/>
          </a:stretch>
        </p:blipFill>
        <p:spPr>
          <a:xfrm>
            <a:off x="8535534" y="1878528"/>
            <a:ext cx="1591194" cy="455410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6974828"/>
      </p:ext>
    </p:extLst>
  </p:cSld>
  <p:clrMapOvr>
    <a:masterClrMapping/>
  </p:clrMapOvr>
  <mc:AlternateContent xmlns:mc="http://schemas.openxmlformats.org/markup-compatibility/2006">
    <mc:Choice xmlns:p14="http://schemas.microsoft.com/office/powerpoint/2010/main" Requires="p14">
      <p:transition spd="slow" p14:dur="2000" advTm="33594"/>
    </mc:Choice>
    <mc:Fallback>
      <p:transition spd="slow" advTm="3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609600"/>
            <a:ext cx="8596668" cy="829456"/>
          </a:xfrm>
        </p:spPr>
        <p:txBody>
          <a:bodyPr/>
          <a:lstStyle/>
          <a:p>
            <a:r>
              <a:rPr lang="en-GB" dirty="0" smtClean="0"/>
              <a:t>Importance of Identification </a:t>
            </a:r>
            <a:endParaRPr lang="en-GB" dirty="0"/>
          </a:p>
        </p:txBody>
      </p:sp>
      <p:sp>
        <p:nvSpPr>
          <p:cNvPr id="3" name="Content Placeholder 2"/>
          <p:cNvSpPr>
            <a:spLocks noGrp="1"/>
          </p:cNvSpPr>
          <p:nvPr>
            <p:ph idx="1"/>
          </p:nvPr>
        </p:nvSpPr>
        <p:spPr>
          <a:xfrm>
            <a:off x="677334" y="1304144"/>
            <a:ext cx="8596668" cy="5081665"/>
          </a:xfrm>
        </p:spPr>
        <p:txBody>
          <a:bodyPr>
            <a:normAutofit lnSpcReduction="10000"/>
          </a:bodyPr>
          <a:lstStyle/>
          <a:p>
            <a:r>
              <a:rPr lang="en-GB" dirty="0" smtClean="0"/>
              <a:t>Correctly identifying how serious the behaviour is provides clarity </a:t>
            </a:r>
            <a:r>
              <a:rPr lang="en-GB" dirty="0"/>
              <a:t>on how to respond and aids the determination of defensible decisions about safeguarding children and young </a:t>
            </a:r>
            <a:r>
              <a:rPr lang="en-GB" dirty="0" smtClean="0"/>
              <a:t>people</a:t>
            </a:r>
            <a:endParaRPr lang="en-GB" dirty="0"/>
          </a:p>
          <a:p>
            <a:r>
              <a:rPr lang="en-GB" dirty="0" smtClean="0"/>
              <a:t>The </a:t>
            </a:r>
            <a:r>
              <a:rPr lang="en-GB" dirty="0"/>
              <a:t>wide range of harmful sexual behaviours shown by children and young people means their needs should be met in a variety of placement contexts and responses. Young people are still developing sexual feelings and understanding and some may have additional needs (e.g. learning difficulties or ASD). Not all sexual contact between children and young people can be described as sexually harmful and it is natural for children to explore their bodies as part of natural sexual development. </a:t>
            </a:r>
            <a:endParaRPr lang="en-GB" dirty="0" smtClean="0"/>
          </a:p>
          <a:p>
            <a:r>
              <a:rPr lang="en-GB" dirty="0"/>
              <a:t>Therefore any response to children and young people’s HSB should reflect the level of concern and need they present, and should be at the least intrusive level required to effectively </a:t>
            </a:r>
            <a:r>
              <a:rPr lang="en-GB" dirty="0" smtClean="0"/>
              <a:t>address </a:t>
            </a:r>
            <a:r>
              <a:rPr lang="en-GB" dirty="0"/>
              <a:t>the behaviours presented. </a:t>
            </a:r>
            <a:endParaRPr lang="en-GB" dirty="0" smtClean="0"/>
          </a:p>
          <a:p>
            <a:r>
              <a:rPr lang="en-GB" dirty="0"/>
              <a:t>The Youth Justice Service can offer advice and guidance if you </a:t>
            </a:r>
            <a:r>
              <a:rPr lang="en-GB" dirty="0" smtClean="0"/>
              <a:t>have </a:t>
            </a:r>
            <a:r>
              <a:rPr lang="en-GB" dirty="0"/>
              <a:t>concerns around potential Harmful Sexual behaviour. The Youth Justice Service can be contacted during office hours on our duty number – 01904 554565. We do not provide an out of hours service.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0314182"/>
      </p:ext>
    </p:extLst>
  </p:cSld>
  <p:clrMapOvr>
    <a:masterClrMapping/>
  </p:clrMapOvr>
  <mc:AlternateContent xmlns:mc="http://schemas.openxmlformats.org/markup-compatibility/2006">
    <mc:Choice xmlns:p14="http://schemas.microsoft.com/office/powerpoint/2010/main" Requires="p14">
      <p:transition spd="slow" p14:dur="2000" advTm="64604"/>
    </mc:Choice>
    <mc:Fallback>
      <p:transition spd="slow" advTm="6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Response </a:t>
            </a:r>
            <a:endParaRPr lang="en-GB" dirty="0"/>
          </a:p>
        </p:txBody>
      </p:sp>
      <p:sp>
        <p:nvSpPr>
          <p:cNvPr id="3" name="Content Placeholder 2"/>
          <p:cNvSpPr>
            <a:spLocks noGrp="1"/>
          </p:cNvSpPr>
          <p:nvPr>
            <p:ph idx="1"/>
          </p:nvPr>
        </p:nvSpPr>
        <p:spPr>
          <a:xfrm>
            <a:off x="677334" y="1439057"/>
            <a:ext cx="8596668" cy="4602306"/>
          </a:xfrm>
        </p:spPr>
        <p:txBody>
          <a:bodyPr>
            <a:normAutofit lnSpcReduction="10000"/>
          </a:bodyPr>
          <a:lstStyle/>
          <a:p>
            <a:r>
              <a:rPr lang="en-GB" dirty="0"/>
              <a:t>It’s important that incidents of HSB are not ignored and that they are responded to in a timely and consistent manner. Early intervention in cases of harmful sexual behaviour can enable young people to adopt a healthy development pathways and proceed to make healthy relationships. </a:t>
            </a:r>
          </a:p>
          <a:p>
            <a:pPr marL="0" indent="0">
              <a:buNone/>
            </a:pPr>
            <a:r>
              <a:rPr lang="en-GB" dirty="0"/>
              <a:t> </a:t>
            </a:r>
            <a:r>
              <a:rPr lang="en-GB" dirty="0" smtClean="0"/>
              <a:t>    Taking </a:t>
            </a:r>
            <a:r>
              <a:rPr lang="en-GB" dirty="0"/>
              <a:t>decisive steps to respond to HSB helps to; </a:t>
            </a:r>
          </a:p>
          <a:p>
            <a:r>
              <a:rPr lang="en-GB" dirty="0"/>
              <a:t>• Identify potential risk of repeated harmful sexual behaviour </a:t>
            </a:r>
          </a:p>
          <a:p>
            <a:r>
              <a:rPr lang="en-GB" dirty="0"/>
              <a:t>• Identify risks to either the child/young person carrying out the behaviours or their actual/potential victim(s)</a:t>
            </a:r>
          </a:p>
          <a:p>
            <a:r>
              <a:rPr lang="en-GB" dirty="0"/>
              <a:t>• Identify the child/young person’s needs including immediate sexual health needs</a:t>
            </a:r>
          </a:p>
          <a:p>
            <a:r>
              <a:rPr lang="en-GB" dirty="0"/>
              <a:t>• Assess the child/young person’s motivation and capacity to engage in services and plans</a:t>
            </a:r>
          </a:p>
          <a:p>
            <a:r>
              <a:rPr lang="en-GB" dirty="0"/>
              <a:t>• Identify the capacity of the parents/carers to manage and support the child/young person</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8227374"/>
      </p:ext>
    </p:extLst>
  </p:cSld>
  <p:clrMapOvr>
    <a:masterClrMapping/>
  </p:clrMapOvr>
  <mc:AlternateContent xmlns:mc="http://schemas.openxmlformats.org/markup-compatibility/2006">
    <mc:Choice xmlns:p14="http://schemas.microsoft.com/office/powerpoint/2010/main" Requires="p14">
      <p:transition spd="slow" p14:dur="2000" advTm="54165"/>
    </mc:Choice>
    <mc:Fallback>
      <p:transition spd="slow" advTm="54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94544"/>
          </a:xfrm>
        </p:spPr>
        <p:txBody>
          <a:bodyPr/>
          <a:lstStyle/>
          <a:p>
            <a:r>
              <a:rPr lang="en-GB" dirty="0" smtClean="0"/>
              <a:t>Response</a:t>
            </a:r>
            <a:endParaRPr lang="en-GB" dirty="0"/>
          </a:p>
        </p:txBody>
      </p:sp>
      <p:sp>
        <p:nvSpPr>
          <p:cNvPr id="3" name="Content Placeholder 2"/>
          <p:cNvSpPr>
            <a:spLocks noGrp="1"/>
          </p:cNvSpPr>
          <p:nvPr>
            <p:ph idx="1"/>
          </p:nvPr>
        </p:nvSpPr>
        <p:spPr>
          <a:xfrm>
            <a:off x="677334" y="1304144"/>
            <a:ext cx="8596668" cy="5441429"/>
          </a:xfrm>
        </p:spPr>
        <p:txBody>
          <a:bodyPr>
            <a:normAutofit fontScale="85000" lnSpcReduction="10000"/>
          </a:bodyPr>
          <a:lstStyle/>
          <a:p>
            <a:r>
              <a:rPr lang="en-GB" sz="2300" dirty="0"/>
              <a:t>Normal/Inappropriate </a:t>
            </a:r>
            <a:r>
              <a:rPr lang="en-GB" sz="2300" dirty="0" smtClean="0"/>
              <a:t>behaviour – </a:t>
            </a:r>
            <a:r>
              <a:rPr lang="en-GB" dirty="0" smtClean="0"/>
              <a:t>Usually these </a:t>
            </a:r>
            <a:r>
              <a:rPr lang="en-GB" dirty="0"/>
              <a:t>behaviours can be responded to through direct interaction with the child or young person and the giving of information, advice and explanation of boundaries with guidance including issues of privacy and consent. Early Help Services are available to provide advice and guidance through the Multi Agency Safeguarding Hub </a:t>
            </a:r>
            <a:r>
              <a:rPr lang="en-GB" dirty="0" smtClean="0"/>
              <a:t>(MASH) </a:t>
            </a:r>
            <a:r>
              <a:rPr lang="en-GB" dirty="0"/>
              <a:t>on 01904 551900.</a:t>
            </a:r>
          </a:p>
          <a:p>
            <a:r>
              <a:rPr lang="en-GB" sz="2300" dirty="0"/>
              <a:t>Problematic Behaviour </a:t>
            </a:r>
            <a:r>
              <a:rPr lang="en-GB" sz="2300" dirty="0" smtClean="0"/>
              <a:t>- </a:t>
            </a:r>
            <a:r>
              <a:rPr lang="en-GB" dirty="0" smtClean="0"/>
              <a:t>There </a:t>
            </a:r>
            <a:r>
              <a:rPr lang="en-GB" dirty="0"/>
              <a:t>may be instances in which if there is an absence of direct/indirect victims, problematic behaviours also result in a single agency response through targeted intervention, advice or guidance. If the agency or individual who become aware of the issue is unsure as to how to respond or the correct category of the behaviour the </a:t>
            </a:r>
            <a:r>
              <a:rPr lang="en-GB" dirty="0" smtClean="0"/>
              <a:t>MASH should </a:t>
            </a:r>
            <a:r>
              <a:rPr lang="en-GB" dirty="0"/>
              <a:t>be </a:t>
            </a:r>
            <a:r>
              <a:rPr lang="en-GB" dirty="0" smtClean="0"/>
              <a:t>contacted. </a:t>
            </a:r>
            <a:r>
              <a:rPr lang="en-GB" dirty="0"/>
              <a:t>The Mash will be able to offer advice and can then signpost to other professionals and/or agencies including the Youth Justice Service and those in the voluntary sector to provide information and resources to use to work with the young person displaying the HSB and those impacted by the behaviour. Further advice can be found at https://www.saferchildrenyork.org.uk  </a:t>
            </a:r>
          </a:p>
          <a:p>
            <a:r>
              <a:rPr lang="en-GB" sz="2300" dirty="0"/>
              <a:t>Abusive/Violent </a:t>
            </a:r>
            <a:r>
              <a:rPr lang="en-GB" sz="2300" dirty="0" smtClean="0"/>
              <a:t>Behaviour - </a:t>
            </a:r>
            <a:r>
              <a:rPr lang="en-GB" dirty="0" smtClean="0"/>
              <a:t>If </a:t>
            </a:r>
            <a:r>
              <a:rPr lang="en-GB" dirty="0"/>
              <a:t>behaviour is found to fall within the Abusive or Violent categories and there is concern that a child, young person or an adult might have been harmed by the behaviour of the child or young person then the behaviour should be reported to the Police if it has not already been done so. Allegations of peer abuse should be taken as seriously as allegations of abuse perpetrated by an adult. In cases of peer </a:t>
            </a:r>
            <a:r>
              <a:rPr lang="en-GB" dirty="0" smtClean="0"/>
              <a:t>on peer </a:t>
            </a:r>
            <a:r>
              <a:rPr lang="en-GB" dirty="0"/>
              <a:t>abuse both young people will need to be considered and allocated separate Social Workers. </a:t>
            </a:r>
            <a:r>
              <a:rPr lang="en-GB" dirty="0" smtClean="0"/>
              <a:t>Behaviour </a:t>
            </a:r>
            <a:r>
              <a:rPr lang="en-GB" dirty="0"/>
              <a:t>falling into these last two categories </a:t>
            </a:r>
            <a:r>
              <a:rPr lang="en-GB" u="sng" dirty="0"/>
              <a:t>must</a:t>
            </a:r>
            <a:r>
              <a:rPr lang="en-GB" dirty="0"/>
              <a:t> also result in a referral to the MASH for each child/young person</a:t>
            </a:r>
            <a:r>
              <a:rPr lang="en-GB" dirty="0" smtClean="0"/>
              <a:t>.</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490899"/>
      </p:ext>
    </p:extLst>
  </p:cSld>
  <p:clrMapOvr>
    <a:masterClrMapping/>
  </p:clrMapOvr>
  <mc:AlternateContent xmlns:mc="http://schemas.openxmlformats.org/markup-compatibility/2006">
    <mc:Choice xmlns:p14="http://schemas.microsoft.com/office/powerpoint/2010/main" Requires="p14">
      <p:transition spd="slow" p14:dur="2000" advTm="109516"/>
    </mc:Choice>
    <mc:Fallback>
      <p:transition spd="slow" advTm="109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9515"/>
          </a:xfrm>
        </p:spPr>
        <p:txBody>
          <a:bodyPr/>
          <a:lstStyle/>
          <a:p>
            <a:r>
              <a:rPr lang="en-GB" dirty="0"/>
              <a:t>What Happens next?</a:t>
            </a:r>
          </a:p>
        </p:txBody>
      </p:sp>
      <p:sp>
        <p:nvSpPr>
          <p:cNvPr id="3" name="Content Placeholder 2"/>
          <p:cNvSpPr>
            <a:spLocks noGrp="1"/>
          </p:cNvSpPr>
          <p:nvPr>
            <p:ph idx="1"/>
          </p:nvPr>
        </p:nvSpPr>
        <p:spPr>
          <a:xfrm>
            <a:off x="677334" y="1633928"/>
            <a:ext cx="8596668" cy="4407434"/>
          </a:xfrm>
        </p:spPr>
        <p:txBody>
          <a:bodyPr>
            <a:noAutofit/>
          </a:bodyPr>
          <a:lstStyle/>
          <a:p>
            <a:r>
              <a:rPr lang="en-GB" sz="2000" dirty="0"/>
              <a:t>A lot depends on whether there is going to be a police investigation or prosecution. If there is, then the young person will be supported through the process and the </a:t>
            </a:r>
            <a:r>
              <a:rPr lang="en-GB" sz="2000" dirty="0" smtClean="0"/>
              <a:t>YJS will </a:t>
            </a:r>
            <a:r>
              <a:rPr lang="en-GB" sz="2000" dirty="0"/>
              <a:t>ensure that any identified HSB will be assessed and appropriate intervention delivered at the earliest opportunity. </a:t>
            </a:r>
            <a:r>
              <a:rPr lang="en-GB" sz="2000" dirty="0" smtClean="0"/>
              <a:t>The YJS </a:t>
            </a:r>
            <a:r>
              <a:rPr lang="en-GB" sz="2000" dirty="0"/>
              <a:t>can provide voluntary bail support in the short term if they are on bail or have been </a:t>
            </a:r>
            <a:r>
              <a:rPr lang="en-GB" sz="2000" dirty="0" smtClean="0"/>
              <a:t>released under investigation. </a:t>
            </a:r>
            <a:r>
              <a:rPr lang="en-GB" sz="2000" dirty="0"/>
              <a:t>This could be limited to a one off visit or support session or depending on need for the duration of the investigation. </a:t>
            </a:r>
            <a:endParaRPr lang="en-GB" sz="2000" dirty="0" smtClean="0"/>
          </a:p>
          <a:p>
            <a:r>
              <a:rPr lang="en-GB" sz="2000" dirty="0" smtClean="0"/>
              <a:t>However </a:t>
            </a:r>
            <a:r>
              <a:rPr lang="en-GB" sz="2000" dirty="0"/>
              <a:t>where it is concluded it is either not in the public interest to do so or there is insufficient evidence to charge then there remains the need to address the identified HSB though targeted HSB </a:t>
            </a:r>
            <a:r>
              <a:rPr lang="en-GB" sz="2000" dirty="0" smtClean="0"/>
              <a:t>intervention. </a:t>
            </a:r>
            <a:endParaRPr lang="en-GB"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3342840"/>
      </p:ext>
    </p:extLst>
  </p:cSld>
  <p:clrMapOvr>
    <a:masterClrMapping/>
  </p:clrMapOvr>
  <mc:AlternateContent xmlns:mc="http://schemas.openxmlformats.org/markup-compatibility/2006">
    <mc:Choice xmlns:p14="http://schemas.microsoft.com/office/powerpoint/2010/main" Requires="p14">
      <p:transition spd="slow" p14:dur="2000" advTm="66296"/>
    </mc:Choice>
    <mc:Fallback>
      <p:transition spd="slow" advTm="66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956</TotalTime>
  <Words>1713</Words>
  <Application>Microsoft Office PowerPoint</Application>
  <PresentationFormat>Widescreen</PresentationFormat>
  <Paragraphs>67</Paragraphs>
  <Slides>15</Slides>
  <Notes>2</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Trebuchet MS</vt:lpstr>
      <vt:lpstr>Wingdings 3</vt:lpstr>
      <vt:lpstr>Facet</vt:lpstr>
      <vt:lpstr>CYSCP Learning Masterclass Harmful Sexual Behaviour (HSB)</vt:lpstr>
      <vt:lpstr>Harmful Sexual Behaviour - HSB</vt:lpstr>
      <vt:lpstr>Technology Assisted Harmful Sexual Behaviour – TA-HSB</vt:lpstr>
      <vt:lpstr>How serious is it?</vt:lpstr>
      <vt:lpstr>Continuum of behaviours (Hackett, 2010)</vt:lpstr>
      <vt:lpstr>Importance of Identification </vt:lpstr>
      <vt:lpstr>Response </vt:lpstr>
      <vt:lpstr>Response</vt:lpstr>
      <vt:lpstr>What Happens next?</vt:lpstr>
      <vt:lpstr>The YJS HSB Service </vt:lpstr>
      <vt:lpstr>Interventions</vt:lpstr>
      <vt:lpstr>AIM3 – What is it?</vt:lpstr>
      <vt:lpstr>AIM3 – Why do we use it?</vt:lpstr>
      <vt:lpstr>AIM3 – Who do we use it for?</vt:lpstr>
      <vt:lpstr>AIM3 – When do we use it?</vt:lpstr>
    </vt:vector>
  </TitlesOfParts>
  <Company>City of York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CYSCP Governance Restructure Presentation</dc:title>
  <dc:creator>Lenton-Brook, Sophia</dc:creator>
  <cp:lastModifiedBy>Holden, Ross</cp:lastModifiedBy>
  <cp:revision>55</cp:revision>
  <dcterms:created xsi:type="dcterms:W3CDTF">2020-10-07T08:17:40Z</dcterms:created>
  <dcterms:modified xsi:type="dcterms:W3CDTF">2021-07-13T11:00:50Z</dcterms:modified>
</cp:coreProperties>
</file>