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4"/>
  </p:sldMasterIdLst>
  <p:notesMasterIdLst>
    <p:notesMasterId r:id="rId15"/>
  </p:notesMasterIdLst>
  <p:sldIdLst>
    <p:sldId id="256" r:id="rId5"/>
    <p:sldId id="266" r:id="rId6"/>
    <p:sldId id="258" r:id="rId7"/>
    <p:sldId id="259" r:id="rId8"/>
    <p:sldId id="260" r:id="rId9"/>
    <p:sldId id="261" r:id="rId10"/>
    <p:sldId id="262" r:id="rId11"/>
    <p:sldId id="264" r:id="rId12"/>
    <p:sldId id="263"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007E"/>
    <a:srgbClr val="E600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29" autoAdjust="0"/>
    <p:restoredTop sz="88142" autoAdjust="0"/>
  </p:normalViewPr>
  <p:slideViewPr>
    <p:cSldViewPr snapToGrid="0">
      <p:cViewPr varScale="1">
        <p:scale>
          <a:sx n="149" d="100"/>
          <a:sy n="149" d="100"/>
        </p:scale>
        <p:origin x="192"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 Bell" userId="S::b.bell@yorksj.ac.uk::5021c493-b088-4ded-8545-c3457898af0f" providerId="AD" clId="Web-{78FE968B-66C1-7E34-1F6B-8DD6D2FEA436}"/>
  </pc:docChgLst>
  <pc:docChgLst>
    <pc:chgData name="Beth Bell" userId="5021c493-b088-4ded-8545-c3457898af0f" providerId="ADAL" clId="{48BC497D-F283-46C3-98AD-31F657BA1D3E}"/>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D7F8DB-ED20-4502-BA93-12A394E0175D}" type="datetimeFigureOut">
              <a:rPr lang="en-GB" smtClean="0"/>
              <a:t>30/03/2021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DA70FB-9F61-44E5-A75A-E1C7F328E800}" type="slidenum">
              <a:rPr lang="en-GB" smtClean="0"/>
              <a:t>‹#›</a:t>
            </a:fld>
            <a:endParaRPr lang="en-GB"/>
          </a:p>
        </p:txBody>
      </p:sp>
    </p:spTree>
    <p:extLst>
      <p:ext uri="{BB962C8B-B14F-4D97-AF65-F5344CB8AC3E}">
        <p14:creationId xmlns:p14="http://schemas.microsoft.com/office/powerpoint/2010/main" val="1680275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DA70FB-9F61-44E5-A75A-E1C7F328E800}" type="slidenum">
              <a:rPr lang="en-GB" smtClean="0"/>
              <a:t>1</a:t>
            </a:fld>
            <a:endParaRPr lang="en-GB"/>
          </a:p>
        </p:txBody>
      </p:sp>
    </p:spTree>
    <p:extLst>
      <p:ext uri="{BB962C8B-B14F-4D97-AF65-F5344CB8AC3E}">
        <p14:creationId xmlns:p14="http://schemas.microsoft.com/office/powerpoint/2010/main" val="4160220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the session – ask students to try to use their own advice to </a:t>
            </a:r>
            <a:r>
              <a:rPr lang="en-US"/>
              <a:t>stay safe on social media </a:t>
            </a:r>
            <a:endParaRPr lang="en-US" dirty="0"/>
          </a:p>
        </p:txBody>
      </p:sp>
      <p:sp>
        <p:nvSpPr>
          <p:cNvPr id="4" name="Slide Number Placeholder 3"/>
          <p:cNvSpPr>
            <a:spLocks noGrp="1"/>
          </p:cNvSpPr>
          <p:nvPr>
            <p:ph type="sldNum" sz="quarter" idx="5"/>
          </p:nvPr>
        </p:nvSpPr>
        <p:spPr/>
        <p:txBody>
          <a:bodyPr/>
          <a:lstStyle/>
          <a:p>
            <a:fld id="{7CDA70FB-9F61-44E5-A75A-E1C7F328E800}" type="slidenum">
              <a:rPr lang="en-GB" smtClean="0"/>
              <a:t>10</a:t>
            </a:fld>
            <a:endParaRPr lang="en-GB"/>
          </a:p>
        </p:txBody>
      </p:sp>
    </p:spTree>
    <p:extLst>
      <p:ext uri="{BB962C8B-B14F-4D97-AF65-F5344CB8AC3E}">
        <p14:creationId xmlns:p14="http://schemas.microsoft.com/office/powerpoint/2010/main" val="1036661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Provide an overview of the three different activities that the workshop will entail</a:t>
            </a:r>
            <a:r>
              <a:rPr lang="en-US" dirty="0"/>
              <a:t>. This workshop is designed to create resources to be used within the school to promote safe social media use. To be able to do this we need you, as the main users of social media, to produce ideas about what are the positives and negatives online, and what you can do to protect yourselves, but also what others can do to help promote safe social media, too. </a:t>
            </a:r>
          </a:p>
        </p:txBody>
      </p:sp>
      <p:sp>
        <p:nvSpPr>
          <p:cNvPr id="4" name="Slide Number Placeholder 3"/>
          <p:cNvSpPr>
            <a:spLocks noGrp="1"/>
          </p:cNvSpPr>
          <p:nvPr>
            <p:ph type="sldNum" sz="quarter" idx="5"/>
          </p:nvPr>
        </p:nvSpPr>
        <p:spPr/>
        <p:txBody>
          <a:bodyPr/>
          <a:lstStyle/>
          <a:p>
            <a:fld id="{7CDA70FB-9F61-44E5-A75A-E1C7F328E800}" type="slidenum">
              <a:rPr lang="en-GB" smtClean="0"/>
              <a:t>2</a:t>
            </a:fld>
            <a:endParaRPr lang="en-GB"/>
          </a:p>
        </p:txBody>
      </p:sp>
    </p:spTree>
    <p:extLst>
      <p:ext uri="{BB962C8B-B14F-4D97-AF65-F5344CB8AC3E}">
        <p14:creationId xmlns:p14="http://schemas.microsoft.com/office/powerpoint/2010/main" val="2065905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dirty="0"/>
              <a:t>Ensure students are sitting in groups and that each group has a sheet of flipchart paper and some markers. </a:t>
            </a:r>
            <a:r>
              <a:rPr lang="en-GB" dirty="0"/>
              <a:t>Using the flipchart paper on your table, work as a group to brain storm the positives and negatives aspects of social media in relation to following: [1] Things you see on social media (what your friends post or people you follow post), [2] Things you do on social media (Your posts), [3] How you interact with others (liking/commenting on posts – negative or positive/ conversations you have, private or public) and [4] things you see advertised (for example fake websites, </a:t>
            </a:r>
            <a:r>
              <a:rPr lang="en-GB" dirty="0" err="1"/>
              <a:t>cyberscams</a:t>
            </a:r>
            <a:r>
              <a:rPr lang="en-GB" dirty="0"/>
              <a:t>, things you’ve bought from adverts on SM). </a:t>
            </a:r>
            <a:r>
              <a:rPr lang="en-GB" b="1" dirty="0"/>
              <a:t>10 minutes</a:t>
            </a:r>
            <a:endParaRPr lang="en-GB" dirty="0"/>
          </a:p>
        </p:txBody>
      </p:sp>
      <p:sp>
        <p:nvSpPr>
          <p:cNvPr id="4" name="Slide Number Placeholder 3"/>
          <p:cNvSpPr>
            <a:spLocks noGrp="1"/>
          </p:cNvSpPr>
          <p:nvPr>
            <p:ph type="sldNum" sz="quarter" idx="5"/>
          </p:nvPr>
        </p:nvSpPr>
        <p:spPr/>
        <p:txBody>
          <a:bodyPr/>
          <a:lstStyle/>
          <a:p>
            <a:fld id="{7CDA70FB-9F61-44E5-A75A-E1C7F328E800}" type="slidenum">
              <a:rPr lang="en-GB" smtClean="0"/>
              <a:t>3</a:t>
            </a:fld>
            <a:endParaRPr lang="en-GB"/>
          </a:p>
        </p:txBody>
      </p:sp>
    </p:spTree>
    <p:extLst>
      <p:ext uri="{BB962C8B-B14F-4D97-AF65-F5344CB8AC3E}">
        <p14:creationId xmlns:p14="http://schemas.microsoft.com/office/powerpoint/2010/main" val="2171514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dirty="0"/>
              <a:t>Ask students to feedback their positives to social media first. Then, go through the positives on the slides to make sure all are covered, including: </a:t>
            </a:r>
            <a:r>
              <a:rPr lang="en-GB" b="0" dirty="0"/>
              <a:t>[1] Talk to your friends and have a laugh with friends – the ability to keep in contact with friends when not in school seems to be the biggest appeal to social media, [2] expressing/playing with your identity through posting images [3] keeping up to date with celebrities, news stories, long-distance family and friends [4] social media can often be used to spread positivity and raise awareness, and finally [5] able to show support to your friends. So no one is saying social media is a bad thing, it actually has a lot of positives to it and most people really enjoy it. </a:t>
            </a:r>
          </a:p>
        </p:txBody>
      </p:sp>
      <p:sp>
        <p:nvSpPr>
          <p:cNvPr id="4" name="Slide Number Placeholder 3"/>
          <p:cNvSpPr>
            <a:spLocks noGrp="1"/>
          </p:cNvSpPr>
          <p:nvPr>
            <p:ph type="sldNum" sz="quarter" idx="5"/>
          </p:nvPr>
        </p:nvSpPr>
        <p:spPr/>
        <p:txBody>
          <a:bodyPr/>
          <a:lstStyle/>
          <a:p>
            <a:fld id="{7CDA70FB-9F61-44E5-A75A-E1C7F328E800}" type="slidenum">
              <a:rPr lang="en-GB" smtClean="0"/>
              <a:t>4</a:t>
            </a:fld>
            <a:endParaRPr lang="en-GB"/>
          </a:p>
        </p:txBody>
      </p:sp>
    </p:spTree>
    <p:extLst>
      <p:ext uri="{BB962C8B-B14F-4D97-AF65-F5344CB8AC3E}">
        <p14:creationId xmlns:p14="http://schemas.microsoft.com/office/powerpoint/2010/main" val="1012776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there are some negatives to social media. </a:t>
            </a:r>
            <a:r>
              <a:rPr lang="en-US" b="1" dirty="0"/>
              <a:t>Get feedback from students first, before going through the examples on the slide to make sure all covered. </a:t>
            </a:r>
            <a:r>
              <a:rPr lang="en-US" b="0" dirty="0"/>
              <a:t>So these are some of the negatives on social media that young people have discussed in previous social media safety workshops: [1] receiving negative comments about appearance and personality, [2] being bullied or harassed through anonymous websites, [3] having your personal details stolen via social media, [4] being a victim of an online scam that is advertised through social media, [5] start to feel negative about appearance due to seeing unrealistic images on social media, and finally [6] the fear of missing out - when you see your friends positing things that they are doing, and you feel left out or that you are missing out on something. </a:t>
            </a:r>
            <a:endParaRPr lang="en-US" dirty="0"/>
          </a:p>
        </p:txBody>
      </p:sp>
      <p:sp>
        <p:nvSpPr>
          <p:cNvPr id="4" name="Slide Number Placeholder 3"/>
          <p:cNvSpPr>
            <a:spLocks noGrp="1"/>
          </p:cNvSpPr>
          <p:nvPr>
            <p:ph type="sldNum" sz="quarter" idx="5"/>
          </p:nvPr>
        </p:nvSpPr>
        <p:spPr/>
        <p:txBody>
          <a:bodyPr/>
          <a:lstStyle/>
          <a:p>
            <a:fld id="{7CDA70FB-9F61-44E5-A75A-E1C7F328E800}" type="slidenum">
              <a:rPr lang="en-GB" smtClean="0"/>
              <a:t>5</a:t>
            </a:fld>
            <a:endParaRPr lang="en-GB"/>
          </a:p>
        </p:txBody>
      </p:sp>
    </p:spTree>
    <p:extLst>
      <p:ext uri="{BB962C8B-B14F-4D97-AF65-F5344CB8AC3E}">
        <p14:creationId xmlns:p14="http://schemas.microsoft.com/office/powerpoint/2010/main" val="1535129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some of the things may be a little bit of both – both a positive and negative. </a:t>
            </a:r>
            <a:r>
              <a:rPr lang="en-GB" sz="1200" kern="1200" dirty="0">
                <a:solidFill>
                  <a:schemeClr val="tx1"/>
                </a:solidFill>
                <a:effectLst/>
                <a:latin typeface="+mn-lt"/>
                <a:ea typeface="+mn-ea"/>
                <a:cs typeface="+mn-cs"/>
              </a:rPr>
              <a:t>Examples include [1] selfies with friends at a party might making people feel bad – FOMO, [2] location tagging helps you find friends/link memories but burgled, [3] have a private/personal chat with friends but could be screenshotted and shown to others, [4] post a beach pic and get comments, you see a link to a clothing site and it is fraudulent/scams money. </a:t>
            </a:r>
            <a:r>
              <a:rPr lang="en-GB" sz="1200" b="1" kern="1200" dirty="0">
                <a:solidFill>
                  <a:schemeClr val="tx1"/>
                </a:solidFill>
                <a:effectLst/>
                <a:latin typeface="+mn-lt"/>
                <a:ea typeface="+mn-ea"/>
                <a:cs typeface="+mn-cs"/>
              </a:rPr>
              <a:t>End by a</a:t>
            </a:r>
            <a:r>
              <a:rPr lang="en-GB" sz="1200" b="1" i="0" kern="1200" dirty="0">
                <a:solidFill>
                  <a:schemeClr val="tx1"/>
                </a:solidFill>
                <a:effectLst/>
                <a:latin typeface="+mn-lt"/>
                <a:ea typeface="+mn-ea"/>
                <a:cs typeface="+mn-cs"/>
              </a:rPr>
              <a:t>sking students for any other suggestions of social media behaviours that can be both positive and negative.</a:t>
            </a:r>
            <a:endParaRPr lang="en-US" b="1" i="0" dirty="0"/>
          </a:p>
        </p:txBody>
      </p:sp>
      <p:sp>
        <p:nvSpPr>
          <p:cNvPr id="4" name="Slide Number Placeholder 3"/>
          <p:cNvSpPr>
            <a:spLocks noGrp="1"/>
          </p:cNvSpPr>
          <p:nvPr>
            <p:ph type="sldNum" sz="quarter" idx="5"/>
          </p:nvPr>
        </p:nvSpPr>
        <p:spPr/>
        <p:txBody>
          <a:bodyPr/>
          <a:lstStyle/>
          <a:p>
            <a:fld id="{7CDA70FB-9F61-44E5-A75A-E1C7F328E800}" type="slidenum">
              <a:rPr lang="en-GB" smtClean="0"/>
              <a:t>6</a:t>
            </a:fld>
            <a:endParaRPr lang="en-GB"/>
          </a:p>
        </p:txBody>
      </p:sp>
    </p:spTree>
    <p:extLst>
      <p:ext uri="{BB962C8B-B14F-4D97-AF65-F5344CB8AC3E}">
        <p14:creationId xmlns:p14="http://schemas.microsoft.com/office/powerpoint/2010/main" val="1918484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t>Distribute Activity 2 worksheet and personas. </a:t>
            </a:r>
            <a:r>
              <a:rPr lang="en-US" dirty="0"/>
              <a:t>So with this in mind, how can we – and others - protect ourselves when using social media? First of all, it is worth remembering that staying safe on social media should not be the responsibility of one individual user – in addition to the stuff that we can control, there are things that friends and family members can do, and also things that social media companies/government policies can aim to control too. </a:t>
            </a:r>
            <a:r>
              <a:rPr lang="en-US" b="0" dirty="0"/>
              <a:t>For this activity we want you to use the personas on your table help you think about </a:t>
            </a:r>
            <a:r>
              <a:rPr lang="en-US" b="0" dirty="0" err="1"/>
              <a:t>wh</a:t>
            </a:r>
            <a:r>
              <a:rPr lang="en-GB" sz="1800" dirty="0">
                <a:effectLst/>
                <a:latin typeface="Tahoma" panose="020B0604030504040204" pitchFamily="34" charset="0"/>
                <a:ea typeface="MS Mincho" panose="02020609040205080304" pitchFamily="49" charset="-128"/>
              </a:rPr>
              <a:t>at actions the person described in the persona can do stay safe of social media, what their family/friends can do to protect them, and what social media companies/governments can do to keep them safe. </a:t>
            </a:r>
            <a:r>
              <a:rPr lang="en-GB" sz="1800" b="1" dirty="0">
                <a:effectLst/>
                <a:latin typeface="Tahoma" panose="020B0604030504040204" pitchFamily="34" charset="0"/>
                <a:ea typeface="MS Mincho" panose="02020609040205080304" pitchFamily="49" charset="-128"/>
              </a:rPr>
              <a:t>After some discussion </a:t>
            </a:r>
            <a:r>
              <a:rPr lang="en-GB" sz="1800" dirty="0">
                <a:effectLst/>
                <a:latin typeface="Tahoma" panose="020B0604030504040204" pitchFamily="34" charset="0"/>
                <a:ea typeface="MS Mincho" panose="02020609040205080304" pitchFamily="49" charset="-128"/>
              </a:rPr>
              <a:t>I would now like you to complete the worksheet with </a:t>
            </a:r>
            <a:r>
              <a:rPr lang="en-US" b="0" dirty="0"/>
              <a:t>[1] things I can control, [2] things my family and friends can control, [3] things social media companies/government </a:t>
            </a:r>
            <a:r>
              <a:rPr lang="en-US" dirty="0"/>
              <a:t>policies can aim to control in order to stay safe. </a:t>
            </a:r>
            <a:r>
              <a:rPr lang="en-US" b="1" dirty="0"/>
              <a:t>15 minutes. </a:t>
            </a:r>
            <a:endParaRPr lang="en-US" dirty="0"/>
          </a:p>
        </p:txBody>
      </p:sp>
      <p:sp>
        <p:nvSpPr>
          <p:cNvPr id="4" name="Slide Number Placeholder 3"/>
          <p:cNvSpPr>
            <a:spLocks noGrp="1"/>
          </p:cNvSpPr>
          <p:nvPr>
            <p:ph type="sldNum" sz="quarter" idx="5"/>
          </p:nvPr>
        </p:nvSpPr>
        <p:spPr/>
        <p:txBody>
          <a:bodyPr/>
          <a:lstStyle/>
          <a:p>
            <a:fld id="{7CDA70FB-9F61-44E5-A75A-E1C7F328E800}" type="slidenum">
              <a:rPr lang="en-GB" smtClean="0"/>
              <a:t>7</a:t>
            </a:fld>
            <a:endParaRPr lang="en-GB"/>
          </a:p>
        </p:txBody>
      </p:sp>
    </p:spTree>
    <p:extLst>
      <p:ext uri="{BB962C8B-B14F-4D97-AF65-F5344CB8AC3E}">
        <p14:creationId xmlns:p14="http://schemas.microsoft.com/office/powerpoint/2010/main" val="361423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t>Ask students to feedback ideas first, then, go through the examples on the board</a:t>
            </a:r>
            <a:r>
              <a:rPr lang="en-US" b="0" dirty="0"/>
              <a:t>. Some examples of things you can control are [1] what you post to social media, [2] who you follow and who you allow to follow you as well, [3] who you are messaging, [4] privacy settings of your different social media accounts, [5] things you are engaging with, i.e. commenting on, type of comments etc., and [6] strong passwords to protect your social media accounts from hackers. </a:t>
            </a:r>
          </a:p>
          <a:p>
            <a:pPr algn="just"/>
            <a:r>
              <a:rPr lang="en-US" b="0" dirty="0"/>
              <a:t>Some examples of the things your family and friends can control are [1] how much you are using social media – having boundaries in place, [2] being there for support and advice, and being able to openly talk about social media use and what you are doing on those sites, and [3] having parental controls in place. </a:t>
            </a:r>
          </a:p>
          <a:p>
            <a:pPr algn="just"/>
            <a:r>
              <a:rPr lang="en-US" b="0" dirty="0"/>
              <a:t>Now, things social media companies/government policies can aim to control is always a little bit trickier. BUT these could play a huge role in helping you guys stay safe on social media. Some examples of some of the things they could do is [1] blocking fake accounts, [2] filtering negative content, [3] government work with social media companies, [4] have cyber crime units in place to take things seriously, [5] keep all data on social media private, [5] have control over advertisements. ASK STUDENTS: what do you think the chances of these practices being put into place by social media companies/government? And why? </a:t>
            </a:r>
            <a:r>
              <a:rPr lang="en-US" b="1" dirty="0"/>
              <a:t>Stimulate discussion. </a:t>
            </a:r>
            <a:endParaRPr lang="en-US" b="0" dirty="0"/>
          </a:p>
          <a:p>
            <a:endParaRPr lang="en-US" b="1" dirty="0"/>
          </a:p>
        </p:txBody>
      </p:sp>
      <p:sp>
        <p:nvSpPr>
          <p:cNvPr id="4" name="Slide Number Placeholder 3"/>
          <p:cNvSpPr>
            <a:spLocks noGrp="1"/>
          </p:cNvSpPr>
          <p:nvPr>
            <p:ph type="sldNum" sz="quarter" idx="5"/>
          </p:nvPr>
        </p:nvSpPr>
        <p:spPr/>
        <p:txBody>
          <a:bodyPr/>
          <a:lstStyle/>
          <a:p>
            <a:fld id="{7CDA70FB-9F61-44E5-A75A-E1C7F328E800}" type="slidenum">
              <a:rPr lang="en-GB" smtClean="0"/>
              <a:t>8</a:t>
            </a:fld>
            <a:endParaRPr lang="en-GB"/>
          </a:p>
        </p:txBody>
      </p:sp>
    </p:spTree>
    <p:extLst>
      <p:ext uri="{BB962C8B-B14F-4D97-AF65-F5344CB8AC3E}">
        <p14:creationId xmlns:p14="http://schemas.microsoft.com/office/powerpoint/2010/main" val="1337398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Taking into consideration all of the content we have covered today. What advice would you give to other young people your age to keep positive and stay safe on social media? Think about [1] your image/the way you present yourself, [2] managing negative interactions, [3] keeping safe [4] how much you use social media and when you use it. </a:t>
            </a:r>
            <a:r>
              <a:rPr lang="en-US" b="1" dirty="0"/>
              <a:t>Activity: </a:t>
            </a:r>
            <a:r>
              <a:rPr lang="en-US" b="0" dirty="0"/>
              <a:t>Write your top three pieces of advice on post-it notes and collate these within your group, which is best? </a:t>
            </a:r>
            <a:r>
              <a:rPr lang="en-US" b="1" dirty="0"/>
              <a:t>Alternative activity: </a:t>
            </a:r>
            <a:r>
              <a:rPr lang="en-US" b="0" dirty="0"/>
              <a:t>Now design and produce posters/leaflets showcasing your pieces of advice, and why this advice is important (you may want to include some of the positives and negatives of social media on this too). </a:t>
            </a:r>
            <a:r>
              <a:rPr lang="en-US" b="1" dirty="0"/>
              <a:t>20 minutes or till the end of the session</a:t>
            </a:r>
            <a:endParaRPr lang="en-US" dirty="0"/>
          </a:p>
        </p:txBody>
      </p:sp>
      <p:sp>
        <p:nvSpPr>
          <p:cNvPr id="4" name="Slide Number Placeholder 3"/>
          <p:cNvSpPr>
            <a:spLocks noGrp="1"/>
          </p:cNvSpPr>
          <p:nvPr>
            <p:ph type="sldNum" sz="quarter" idx="5"/>
          </p:nvPr>
        </p:nvSpPr>
        <p:spPr/>
        <p:txBody>
          <a:bodyPr/>
          <a:lstStyle/>
          <a:p>
            <a:fld id="{7CDA70FB-9F61-44E5-A75A-E1C7F328E800}" type="slidenum">
              <a:rPr lang="en-GB" smtClean="0"/>
              <a:t>9</a:t>
            </a:fld>
            <a:endParaRPr lang="en-GB"/>
          </a:p>
        </p:txBody>
      </p:sp>
    </p:spTree>
    <p:extLst>
      <p:ext uri="{BB962C8B-B14F-4D97-AF65-F5344CB8AC3E}">
        <p14:creationId xmlns:p14="http://schemas.microsoft.com/office/powerpoint/2010/main" val="3562652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dirty="0"/>
              <a:t>Click to edit Master title style</a:t>
            </a:r>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FE00E921-2E09-4063-A299-8A7E55035E16}" type="datetimeFigureOut">
              <a:rPr lang="en-GB" smtClean="0"/>
              <a:t>30/03/2021</a:t>
            </a:fld>
            <a:endParaRPr lang="en-GB"/>
          </a:p>
        </p:txBody>
      </p:sp>
      <p:sp>
        <p:nvSpPr>
          <p:cNvPr id="5" name="Footer Placeholder 4"/>
          <p:cNvSpPr>
            <a:spLocks noGrp="1"/>
          </p:cNvSpPr>
          <p:nvPr>
            <p:ph type="ftr" sz="quarter" idx="11"/>
          </p:nvPr>
        </p:nvSpPr>
        <p:spPr>
          <a:xfrm>
            <a:off x="451514" y="6041362"/>
            <a:ext cx="864432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10678331" y="5915888"/>
            <a:ext cx="1062155" cy="490599"/>
          </a:xfrm>
          <a:prstGeom prst="rect">
            <a:avLst/>
          </a:prstGeom>
        </p:spPr>
        <p:txBody>
          <a:bodyPr/>
          <a:lstStyle/>
          <a:p>
            <a:fld id="{FF01A121-E52C-4393-BB50-A12BAFE70806}" type="slidenum">
              <a:rPr lang="en-GB" smtClean="0"/>
              <a:t>‹#›</a:t>
            </a:fld>
            <a:endParaRPr lang="en-GB"/>
          </a:p>
        </p:txBody>
      </p:sp>
    </p:spTree>
    <p:extLst>
      <p:ext uri="{BB962C8B-B14F-4D97-AF65-F5344CB8AC3E}">
        <p14:creationId xmlns:p14="http://schemas.microsoft.com/office/powerpoint/2010/main" val="4113207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9334626" y="6041362"/>
            <a:ext cx="1343706" cy="365125"/>
          </a:xfrm>
          <a:prstGeom prst="rect">
            <a:avLst/>
          </a:prstGeom>
        </p:spPr>
        <p:txBody>
          <a:bodyPr/>
          <a:lstStyle/>
          <a:p>
            <a:fld id="{FE00E921-2E09-4063-A299-8A7E55035E16}" type="datetimeFigureOut">
              <a:rPr lang="en-GB" smtClean="0"/>
              <a:t>30/03/2021</a:t>
            </a:fld>
            <a:endParaRPr lang="en-GB"/>
          </a:p>
        </p:txBody>
      </p:sp>
      <p:sp>
        <p:nvSpPr>
          <p:cNvPr id="6" name="Footer Placeholder 5"/>
          <p:cNvSpPr>
            <a:spLocks noGrp="1"/>
          </p:cNvSpPr>
          <p:nvPr>
            <p:ph type="ftr" sz="quarter" idx="11"/>
          </p:nvPr>
        </p:nvSpPr>
        <p:spPr>
          <a:xfrm>
            <a:off x="451514" y="6041362"/>
            <a:ext cx="864432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10678331" y="5915888"/>
            <a:ext cx="1062155" cy="490599"/>
          </a:xfrm>
          <a:prstGeom prst="rect">
            <a:avLst/>
          </a:prstGeom>
        </p:spPr>
        <p:txBody>
          <a:bodyPr/>
          <a:lstStyle/>
          <a:p>
            <a:fld id="{FF01A121-E52C-4393-BB50-A12BAFE70806}" type="slidenum">
              <a:rPr lang="en-GB" smtClean="0"/>
              <a:t>‹#›</a:t>
            </a:fld>
            <a:endParaRPr lang="en-GB"/>
          </a:p>
        </p:txBody>
      </p:sp>
    </p:spTree>
    <p:extLst>
      <p:ext uri="{BB962C8B-B14F-4D97-AF65-F5344CB8AC3E}">
        <p14:creationId xmlns:p14="http://schemas.microsoft.com/office/powerpoint/2010/main" val="109547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FE00E921-2E09-4063-A299-8A7E55035E16}" type="datetimeFigureOut">
              <a:rPr lang="en-GB" smtClean="0"/>
              <a:t>30/03/2021</a:t>
            </a:fld>
            <a:endParaRPr lang="en-GB"/>
          </a:p>
        </p:txBody>
      </p:sp>
      <p:sp>
        <p:nvSpPr>
          <p:cNvPr id="5" name="Footer Placeholder 4"/>
          <p:cNvSpPr>
            <a:spLocks noGrp="1"/>
          </p:cNvSpPr>
          <p:nvPr>
            <p:ph type="ftr" sz="quarter" idx="11"/>
          </p:nvPr>
        </p:nvSpPr>
        <p:spPr>
          <a:xfrm>
            <a:off x="451514" y="6041362"/>
            <a:ext cx="864432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10678331" y="5915888"/>
            <a:ext cx="1062155" cy="490599"/>
          </a:xfrm>
          <a:prstGeom prst="rect">
            <a:avLst/>
          </a:prstGeom>
        </p:spPr>
        <p:txBody>
          <a:bodyPr/>
          <a:lstStyle/>
          <a:p>
            <a:fld id="{FF01A121-E52C-4393-BB50-A12BAFE70806}" type="slidenum">
              <a:rPr lang="en-GB" smtClean="0"/>
              <a:t>‹#›</a:t>
            </a:fld>
            <a:endParaRPr lang="en-GB"/>
          </a:p>
        </p:txBody>
      </p:sp>
    </p:spTree>
    <p:extLst>
      <p:ext uri="{BB962C8B-B14F-4D97-AF65-F5344CB8AC3E}">
        <p14:creationId xmlns:p14="http://schemas.microsoft.com/office/powerpoint/2010/main" val="3002998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a:xfrm>
            <a:off x="9334626" y="6041362"/>
            <a:ext cx="1343706" cy="365125"/>
          </a:xfrm>
          <a:prstGeom prst="rect">
            <a:avLst/>
          </a:prstGeom>
        </p:spPr>
        <p:txBody>
          <a:bodyPr/>
          <a:lstStyle/>
          <a:p>
            <a:fld id="{FE00E921-2E09-4063-A299-8A7E55035E16}" type="datetimeFigureOut">
              <a:rPr lang="en-GB" smtClean="0"/>
              <a:t>30/03/2021</a:t>
            </a:fld>
            <a:endParaRPr lang="en-GB"/>
          </a:p>
        </p:txBody>
      </p:sp>
      <p:sp>
        <p:nvSpPr>
          <p:cNvPr id="3" name="Footer Placeholder 2"/>
          <p:cNvSpPr>
            <a:spLocks noGrp="1"/>
          </p:cNvSpPr>
          <p:nvPr>
            <p:ph type="ftr" sz="quarter" idx="11"/>
          </p:nvPr>
        </p:nvSpPr>
        <p:spPr>
          <a:xfrm>
            <a:off x="451514" y="6041362"/>
            <a:ext cx="864432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10678331" y="5915888"/>
            <a:ext cx="1062155" cy="490599"/>
          </a:xfrm>
          <a:prstGeom prst="rect">
            <a:avLst/>
          </a:prstGeom>
        </p:spPr>
        <p:txBody>
          <a:bodyPr/>
          <a:lstStyle/>
          <a:p>
            <a:fld id="{FF01A121-E52C-4393-BB50-A12BAFE70806}" type="slidenum">
              <a:rPr lang="en-GB" smtClean="0"/>
              <a:t>‹#›</a:t>
            </a:fld>
            <a:endParaRPr lang="en-GB"/>
          </a:p>
        </p:txBody>
      </p:sp>
    </p:spTree>
    <p:extLst>
      <p:ext uri="{BB962C8B-B14F-4D97-AF65-F5344CB8AC3E}">
        <p14:creationId xmlns:p14="http://schemas.microsoft.com/office/powerpoint/2010/main" val="2880405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FE00E921-2E09-4063-A299-8A7E55035E16}" type="datetimeFigureOut">
              <a:rPr lang="en-GB" smtClean="0"/>
              <a:t>30/03/2021</a:t>
            </a:fld>
            <a:endParaRPr lang="en-GB"/>
          </a:p>
        </p:txBody>
      </p:sp>
      <p:sp>
        <p:nvSpPr>
          <p:cNvPr id="5" name="Footer Placeholder 4"/>
          <p:cNvSpPr>
            <a:spLocks noGrp="1"/>
          </p:cNvSpPr>
          <p:nvPr>
            <p:ph type="ftr" sz="quarter" idx="11"/>
          </p:nvPr>
        </p:nvSpPr>
        <p:spPr>
          <a:xfrm>
            <a:off x="451514" y="6041362"/>
            <a:ext cx="864432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10678331" y="5915888"/>
            <a:ext cx="1062155" cy="490599"/>
          </a:xfrm>
          <a:prstGeom prst="rect">
            <a:avLst/>
          </a:prstGeom>
        </p:spPr>
        <p:txBody>
          <a:bodyPr/>
          <a:lstStyle/>
          <a:p>
            <a:fld id="{FF01A121-E52C-4393-BB50-A12BAFE70806}" type="slidenum">
              <a:rPr lang="en-GB" smtClean="0"/>
              <a:t>‹#›</a:t>
            </a:fld>
            <a:endParaRPr lang="en-GB"/>
          </a:p>
        </p:txBody>
      </p:sp>
    </p:spTree>
    <p:extLst>
      <p:ext uri="{BB962C8B-B14F-4D97-AF65-F5344CB8AC3E}">
        <p14:creationId xmlns:p14="http://schemas.microsoft.com/office/powerpoint/2010/main" val="1189428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FE00E921-2E09-4063-A299-8A7E55035E16}" type="datetimeFigureOut">
              <a:rPr lang="en-GB" smtClean="0"/>
              <a:t>30/03/2021</a:t>
            </a:fld>
            <a:endParaRPr lang="en-GB"/>
          </a:p>
        </p:txBody>
      </p:sp>
      <p:sp>
        <p:nvSpPr>
          <p:cNvPr id="5" name="Footer Placeholder 4"/>
          <p:cNvSpPr>
            <a:spLocks noGrp="1"/>
          </p:cNvSpPr>
          <p:nvPr>
            <p:ph type="ftr" sz="quarter" idx="11"/>
          </p:nvPr>
        </p:nvSpPr>
        <p:spPr>
          <a:xfrm>
            <a:off x="451514" y="6041362"/>
            <a:ext cx="864432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10678331" y="5915888"/>
            <a:ext cx="1062155" cy="490599"/>
          </a:xfrm>
          <a:prstGeom prst="rect">
            <a:avLst/>
          </a:prstGeom>
        </p:spPr>
        <p:txBody>
          <a:bodyPr/>
          <a:lstStyle/>
          <a:p>
            <a:fld id="{FF01A121-E52C-4393-BB50-A12BAFE70806}" type="slidenum">
              <a:rPr lang="en-GB" smtClean="0"/>
              <a:t>‹#›</a:t>
            </a:fld>
            <a:endParaRPr lang="en-GB"/>
          </a:p>
        </p:txBody>
      </p:sp>
    </p:spTree>
    <p:extLst>
      <p:ext uri="{BB962C8B-B14F-4D97-AF65-F5344CB8AC3E}">
        <p14:creationId xmlns:p14="http://schemas.microsoft.com/office/powerpoint/2010/main" val="1154794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FE00E921-2E09-4063-A299-8A7E55035E16}" type="datetimeFigureOut">
              <a:rPr lang="en-GB" smtClean="0"/>
              <a:t>30/03/2021</a:t>
            </a:fld>
            <a:endParaRPr lang="en-GB"/>
          </a:p>
        </p:txBody>
      </p:sp>
      <p:sp>
        <p:nvSpPr>
          <p:cNvPr id="5" name="Footer Placeholder 4"/>
          <p:cNvSpPr>
            <a:spLocks noGrp="1"/>
          </p:cNvSpPr>
          <p:nvPr>
            <p:ph type="ftr" sz="quarter" idx="11"/>
          </p:nvPr>
        </p:nvSpPr>
        <p:spPr>
          <a:xfrm>
            <a:off x="451514" y="6041362"/>
            <a:ext cx="864432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10678331" y="5915888"/>
            <a:ext cx="1062155" cy="490599"/>
          </a:xfrm>
          <a:prstGeom prst="rect">
            <a:avLst/>
          </a:prstGeom>
        </p:spPr>
        <p:txBody>
          <a:bodyPr/>
          <a:lstStyle/>
          <a:p>
            <a:fld id="{FF01A121-E52C-4393-BB50-A12BAFE70806}" type="slidenum">
              <a:rPr lang="en-GB" smtClean="0"/>
              <a:t>‹#›</a:t>
            </a:fld>
            <a:endParaRPr lang="en-GB"/>
          </a:p>
        </p:txBody>
      </p:sp>
    </p:spTree>
    <p:extLst>
      <p:ext uri="{BB962C8B-B14F-4D97-AF65-F5344CB8AC3E}">
        <p14:creationId xmlns:p14="http://schemas.microsoft.com/office/powerpoint/2010/main" val="1946942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FE00E921-2E09-4063-A299-8A7E55035E16}" type="datetimeFigureOut">
              <a:rPr lang="en-GB" smtClean="0"/>
              <a:t>30/03/2021</a:t>
            </a:fld>
            <a:endParaRPr lang="en-GB"/>
          </a:p>
        </p:txBody>
      </p:sp>
      <p:sp>
        <p:nvSpPr>
          <p:cNvPr id="5" name="Footer Placeholder 4"/>
          <p:cNvSpPr>
            <a:spLocks noGrp="1"/>
          </p:cNvSpPr>
          <p:nvPr>
            <p:ph type="ftr" sz="quarter" idx="11"/>
          </p:nvPr>
        </p:nvSpPr>
        <p:spPr>
          <a:xfrm>
            <a:off x="451514" y="6041362"/>
            <a:ext cx="864432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10678331" y="5915888"/>
            <a:ext cx="1062155" cy="490599"/>
          </a:xfrm>
          <a:prstGeom prst="rect">
            <a:avLst/>
          </a:prstGeom>
        </p:spPr>
        <p:txBody>
          <a:bodyPr/>
          <a:lstStyle/>
          <a:p>
            <a:fld id="{FF01A121-E52C-4393-BB50-A12BAFE70806}" type="slidenum">
              <a:rPr lang="en-GB" smtClean="0"/>
              <a:t>‹#›</a:t>
            </a:fld>
            <a:endParaRPr lang="en-GB"/>
          </a:p>
        </p:txBody>
      </p:sp>
    </p:spTree>
    <p:extLst>
      <p:ext uri="{BB962C8B-B14F-4D97-AF65-F5344CB8AC3E}">
        <p14:creationId xmlns:p14="http://schemas.microsoft.com/office/powerpoint/2010/main" val="3994998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FE00E921-2E09-4063-A299-8A7E55035E16}" type="datetimeFigureOut">
              <a:rPr lang="en-GB" smtClean="0"/>
              <a:t>30/03/2021</a:t>
            </a:fld>
            <a:endParaRPr lang="en-GB"/>
          </a:p>
        </p:txBody>
      </p:sp>
      <p:sp>
        <p:nvSpPr>
          <p:cNvPr id="5" name="Footer Placeholder 4"/>
          <p:cNvSpPr>
            <a:spLocks noGrp="1"/>
          </p:cNvSpPr>
          <p:nvPr>
            <p:ph type="ftr" sz="quarter" idx="11"/>
          </p:nvPr>
        </p:nvSpPr>
        <p:spPr>
          <a:xfrm>
            <a:off x="451514" y="6041362"/>
            <a:ext cx="864432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10678331" y="5915888"/>
            <a:ext cx="1062155" cy="490599"/>
          </a:xfrm>
          <a:prstGeom prst="rect">
            <a:avLst/>
          </a:prstGeom>
        </p:spPr>
        <p:txBody>
          <a:bodyPr/>
          <a:lstStyle/>
          <a:p>
            <a:fld id="{FF01A121-E52C-4393-BB50-A12BAFE70806}" type="slidenum">
              <a:rPr lang="en-GB" smtClean="0"/>
              <a:t>‹#›</a:t>
            </a:fld>
            <a:endParaRPr lang="en-GB"/>
          </a:p>
        </p:txBody>
      </p:sp>
    </p:spTree>
    <p:extLst>
      <p:ext uri="{BB962C8B-B14F-4D97-AF65-F5344CB8AC3E}">
        <p14:creationId xmlns:p14="http://schemas.microsoft.com/office/powerpoint/2010/main" val="2755479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9334626" y="6041362"/>
            <a:ext cx="1343706" cy="365125"/>
          </a:xfrm>
          <a:prstGeom prst="rect">
            <a:avLst/>
          </a:prstGeom>
        </p:spPr>
        <p:txBody>
          <a:bodyPr/>
          <a:lstStyle/>
          <a:p>
            <a:fld id="{FE00E921-2E09-4063-A299-8A7E55035E16}" type="datetimeFigureOut">
              <a:rPr lang="en-GB" smtClean="0"/>
              <a:t>30/03/2021</a:t>
            </a:fld>
            <a:endParaRPr lang="en-GB"/>
          </a:p>
        </p:txBody>
      </p:sp>
      <p:sp>
        <p:nvSpPr>
          <p:cNvPr id="6" name="Footer Placeholder 5"/>
          <p:cNvSpPr>
            <a:spLocks noGrp="1"/>
          </p:cNvSpPr>
          <p:nvPr>
            <p:ph type="ftr" sz="quarter" idx="11"/>
          </p:nvPr>
        </p:nvSpPr>
        <p:spPr>
          <a:xfrm>
            <a:off x="451514" y="6041362"/>
            <a:ext cx="864432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10678331" y="5915888"/>
            <a:ext cx="1062155" cy="490599"/>
          </a:xfrm>
          <a:prstGeom prst="rect">
            <a:avLst/>
          </a:prstGeom>
        </p:spPr>
        <p:txBody>
          <a:bodyPr/>
          <a:lstStyle/>
          <a:p>
            <a:fld id="{FF01A121-E52C-4393-BB50-A12BAFE70806}" type="slidenum">
              <a:rPr lang="en-GB" smtClean="0"/>
              <a:t>‹#›</a:t>
            </a:fld>
            <a:endParaRPr lang="en-GB"/>
          </a:p>
        </p:txBody>
      </p:sp>
    </p:spTree>
    <p:extLst>
      <p:ext uri="{BB962C8B-B14F-4D97-AF65-F5344CB8AC3E}">
        <p14:creationId xmlns:p14="http://schemas.microsoft.com/office/powerpoint/2010/main" val="1390036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9334626" y="6041362"/>
            <a:ext cx="1343706" cy="365125"/>
          </a:xfrm>
          <a:prstGeom prst="rect">
            <a:avLst/>
          </a:prstGeom>
        </p:spPr>
        <p:txBody>
          <a:bodyPr/>
          <a:lstStyle/>
          <a:p>
            <a:fld id="{FE00E921-2E09-4063-A299-8A7E55035E16}" type="datetimeFigureOut">
              <a:rPr lang="en-GB" smtClean="0"/>
              <a:t>30/03/2021</a:t>
            </a:fld>
            <a:endParaRPr lang="en-GB"/>
          </a:p>
        </p:txBody>
      </p:sp>
      <p:sp>
        <p:nvSpPr>
          <p:cNvPr id="8" name="Footer Placeholder 7"/>
          <p:cNvSpPr>
            <a:spLocks noGrp="1"/>
          </p:cNvSpPr>
          <p:nvPr>
            <p:ph type="ftr" sz="quarter" idx="11"/>
          </p:nvPr>
        </p:nvSpPr>
        <p:spPr>
          <a:xfrm>
            <a:off x="451514" y="6041362"/>
            <a:ext cx="864432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10678331" y="5915888"/>
            <a:ext cx="1062155" cy="490599"/>
          </a:xfrm>
          <a:prstGeom prst="rect">
            <a:avLst/>
          </a:prstGeom>
        </p:spPr>
        <p:txBody>
          <a:bodyPr/>
          <a:lstStyle/>
          <a:p>
            <a:fld id="{FF01A121-E52C-4393-BB50-A12BAFE70806}" type="slidenum">
              <a:rPr lang="en-GB" smtClean="0"/>
              <a:t>‹#›</a:t>
            </a:fld>
            <a:endParaRPr lang="en-GB"/>
          </a:p>
        </p:txBody>
      </p:sp>
    </p:spTree>
    <p:extLst>
      <p:ext uri="{BB962C8B-B14F-4D97-AF65-F5344CB8AC3E}">
        <p14:creationId xmlns:p14="http://schemas.microsoft.com/office/powerpoint/2010/main" val="2873951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9334626" y="6041362"/>
            <a:ext cx="1343706" cy="365125"/>
          </a:xfrm>
          <a:prstGeom prst="rect">
            <a:avLst/>
          </a:prstGeom>
        </p:spPr>
        <p:txBody>
          <a:bodyPr/>
          <a:lstStyle/>
          <a:p>
            <a:fld id="{FE00E921-2E09-4063-A299-8A7E55035E16}" type="datetimeFigureOut">
              <a:rPr lang="en-GB" smtClean="0"/>
              <a:t>30/03/2021</a:t>
            </a:fld>
            <a:endParaRPr lang="en-GB"/>
          </a:p>
        </p:txBody>
      </p:sp>
      <p:sp>
        <p:nvSpPr>
          <p:cNvPr id="4" name="Footer Placeholder 3"/>
          <p:cNvSpPr>
            <a:spLocks noGrp="1"/>
          </p:cNvSpPr>
          <p:nvPr>
            <p:ph type="ftr" sz="quarter" idx="11"/>
          </p:nvPr>
        </p:nvSpPr>
        <p:spPr>
          <a:xfrm>
            <a:off x="451514" y="6041362"/>
            <a:ext cx="864432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10678331" y="5915888"/>
            <a:ext cx="1062155" cy="490599"/>
          </a:xfrm>
          <a:prstGeom prst="rect">
            <a:avLst/>
          </a:prstGeom>
        </p:spPr>
        <p:txBody>
          <a:bodyPr/>
          <a:lstStyle/>
          <a:p>
            <a:fld id="{FF01A121-E52C-4393-BB50-A12BAFE70806}" type="slidenum">
              <a:rPr lang="en-GB" smtClean="0"/>
              <a:t>‹#›</a:t>
            </a:fld>
            <a:endParaRPr lang="en-GB"/>
          </a:p>
        </p:txBody>
      </p:sp>
    </p:spTree>
    <p:extLst>
      <p:ext uri="{BB962C8B-B14F-4D97-AF65-F5344CB8AC3E}">
        <p14:creationId xmlns:p14="http://schemas.microsoft.com/office/powerpoint/2010/main" val="3442521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334626" y="6041362"/>
            <a:ext cx="1343706" cy="365125"/>
          </a:xfrm>
          <a:prstGeom prst="rect">
            <a:avLst/>
          </a:prstGeom>
        </p:spPr>
        <p:txBody>
          <a:bodyPr/>
          <a:lstStyle/>
          <a:p>
            <a:fld id="{FE00E921-2E09-4063-A299-8A7E55035E16}" type="datetimeFigureOut">
              <a:rPr lang="en-GB" smtClean="0"/>
              <a:t>30/03/2021</a:t>
            </a:fld>
            <a:endParaRPr lang="en-GB"/>
          </a:p>
        </p:txBody>
      </p:sp>
      <p:sp>
        <p:nvSpPr>
          <p:cNvPr id="3" name="Footer Placeholder 2"/>
          <p:cNvSpPr>
            <a:spLocks noGrp="1"/>
          </p:cNvSpPr>
          <p:nvPr>
            <p:ph type="ftr" sz="quarter" idx="11"/>
          </p:nvPr>
        </p:nvSpPr>
        <p:spPr>
          <a:xfrm>
            <a:off x="451514" y="6041362"/>
            <a:ext cx="864432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10678331" y="5915888"/>
            <a:ext cx="1062155" cy="490599"/>
          </a:xfrm>
          <a:prstGeom prst="rect">
            <a:avLst/>
          </a:prstGeom>
        </p:spPr>
        <p:txBody>
          <a:bodyPr/>
          <a:lstStyle/>
          <a:p>
            <a:fld id="{FF01A121-E52C-4393-BB50-A12BAFE70806}" type="slidenum">
              <a:rPr lang="en-GB" smtClean="0"/>
              <a:t>‹#›</a:t>
            </a:fld>
            <a:endParaRPr lang="en-GB"/>
          </a:p>
        </p:txBody>
      </p:sp>
    </p:spTree>
    <p:extLst>
      <p:ext uri="{BB962C8B-B14F-4D97-AF65-F5344CB8AC3E}">
        <p14:creationId xmlns:p14="http://schemas.microsoft.com/office/powerpoint/2010/main" val="1283381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9334626" y="6041362"/>
            <a:ext cx="1343706" cy="365125"/>
          </a:xfrm>
          <a:prstGeom prst="rect">
            <a:avLst/>
          </a:prstGeom>
        </p:spPr>
        <p:txBody>
          <a:bodyPr/>
          <a:lstStyle/>
          <a:p>
            <a:fld id="{FE00E921-2E09-4063-A299-8A7E55035E16}" type="datetimeFigureOut">
              <a:rPr lang="en-GB" smtClean="0"/>
              <a:t>30/03/2021</a:t>
            </a:fld>
            <a:endParaRPr lang="en-GB"/>
          </a:p>
        </p:txBody>
      </p:sp>
      <p:sp>
        <p:nvSpPr>
          <p:cNvPr id="6" name="Footer Placeholder 5"/>
          <p:cNvSpPr>
            <a:spLocks noGrp="1"/>
          </p:cNvSpPr>
          <p:nvPr>
            <p:ph type="ftr" sz="quarter" idx="11"/>
          </p:nvPr>
        </p:nvSpPr>
        <p:spPr>
          <a:xfrm>
            <a:off x="451514" y="6041362"/>
            <a:ext cx="864432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10678331" y="5915888"/>
            <a:ext cx="1062155" cy="490599"/>
          </a:xfrm>
          <a:prstGeom prst="rect">
            <a:avLst/>
          </a:prstGeom>
        </p:spPr>
        <p:txBody>
          <a:bodyPr/>
          <a:lstStyle/>
          <a:p>
            <a:fld id="{FF01A121-E52C-4393-BB50-A12BAFE70806}" type="slidenum">
              <a:rPr lang="en-GB" smtClean="0"/>
              <a:t>‹#›</a:t>
            </a:fld>
            <a:endParaRPr lang="en-GB"/>
          </a:p>
        </p:txBody>
      </p:sp>
    </p:spTree>
    <p:extLst>
      <p:ext uri="{BB962C8B-B14F-4D97-AF65-F5344CB8AC3E}">
        <p14:creationId xmlns:p14="http://schemas.microsoft.com/office/powerpoint/2010/main" val="636296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a:prstGeom prst="rect">
            <a:avLst/>
          </a:prstGeom>
        </p:spPr>
        <p:txBody>
          <a:bodyPr/>
          <a:lstStyle/>
          <a:p>
            <a:fld id="{FE00E921-2E09-4063-A299-8A7E55035E16}" type="datetimeFigureOut">
              <a:rPr lang="en-GB" smtClean="0"/>
              <a:t>30/03/2021</a:t>
            </a:fld>
            <a:endParaRPr lang="en-GB"/>
          </a:p>
        </p:txBody>
      </p:sp>
      <p:sp>
        <p:nvSpPr>
          <p:cNvPr id="6" name="Footer Placeholder 5"/>
          <p:cNvSpPr>
            <a:spLocks noGrp="1"/>
          </p:cNvSpPr>
          <p:nvPr>
            <p:ph type="ftr" sz="quarter" idx="11"/>
          </p:nvPr>
        </p:nvSpPr>
        <p:spPr>
          <a:xfrm>
            <a:off x="590396" y="6041362"/>
            <a:ext cx="3295413"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4862689" y="5915888"/>
            <a:ext cx="1062155" cy="490599"/>
          </a:xfrm>
          <a:prstGeom prst="rect">
            <a:avLst/>
          </a:prstGeom>
        </p:spPr>
        <p:txBody>
          <a:bodyPr/>
          <a:lstStyle/>
          <a:p>
            <a:fld id="{FF01A121-E52C-4393-BB50-A12BAFE70806}" type="slidenum">
              <a:rPr lang="en-GB" smtClean="0"/>
              <a:t>‹#›</a:t>
            </a:fld>
            <a:endParaRPr lang="en-GB"/>
          </a:p>
        </p:txBody>
      </p:sp>
    </p:spTree>
    <p:extLst>
      <p:ext uri="{BB962C8B-B14F-4D97-AF65-F5344CB8AC3E}">
        <p14:creationId xmlns:p14="http://schemas.microsoft.com/office/powerpoint/2010/main" val="2684606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6750179"/>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Lst>
  <p:txStyles>
    <p:titleStyle>
      <a:lvl1pPr algn="l" defTabSz="457200" rtl="0" eaLnBrk="1" latinLnBrk="0" hangingPunct="1">
        <a:spcBef>
          <a:spcPct val="0"/>
        </a:spcBef>
        <a:buNone/>
        <a:defRPr sz="4000" b="1" kern="1200">
          <a:solidFill>
            <a:srgbClr val="FEFEFE"/>
          </a:solidFill>
          <a:latin typeface="Gill Sans MT" panose="020B0502020104020203" pitchFamily="34"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b="0" i="0" kern="1200">
          <a:solidFill>
            <a:schemeClr val="tx1"/>
          </a:solidFill>
          <a:latin typeface="Gill Sans MT" panose="020B0502020104020203" pitchFamily="34" charset="77"/>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b="0" i="0" kern="1200">
          <a:solidFill>
            <a:schemeClr val="tx1"/>
          </a:solidFill>
          <a:latin typeface="Gill Sans MT" panose="020B0502020104020203" pitchFamily="34" charset="77"/>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b="0" i="0" kern="1200">
          <a:solidFill>
            <a:schemeClr val="tx1"/>
          </a:solidFill>
          <a:latin typeface="Gill Sans MT" panose="020B0502020104020203" pitchFamily="34" charset="77"/>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b="0" i="0" kern="1200">
          <a:solidFill>
            <a:schemeClr val="tx1"/>
          </a:solidFill>
          <a:latin typeface="Gill Sans MT" panose="020B0502020104020203" pitchFamily="34" charset="77"/>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b="0" i="0" kern="1200">
          <a:solidFill>
            <a:schemeClr val="tx1"/>
          </a:solidFill>
          <a:latin typeface="Gill Sans MT" panose="020B0502020104020203" pitchFamily="34" charset="77"/>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A66A4-8BB0-4150-B922-8438718827B0}"/>
              </a:ext>
            </a:extLst>
          </p:cNvPr>
          <p:cNvSpPr>
            <a:spLocks noGrp="1"/>
          </p:cNvSpPr>
          <p:nvPr>
            <p:ph type="ctrTitle"/>
          </p:nvPr>
        </p:nvSpPr>
        <p:spPr>
          <a:xfrm>
            <a:off x="4974337" y="1265314"/>
            <a:ext cx="4299666" cy="3249131"/>
          </a:xfrm>
        </p:spPr>
        <p:txBody>
          <a:bodyPr>
            <a:normAutofit/>
          </a:bodyPr>
          <a:lstStyle/>
          <a:p>
            <a:pPr algn="l"/>
            <a:r>
              <a:rPr lang="en-GB" dirty="0"/>
              <a:t>Staying Safe on Social Media</a:t>
            </a:r>
          </a:p>
        </p:txBody>
      </p:sp>
      <p:pic>
        <p:nvPicPr>
          <p:cNvPr id="6" name="Graphic 5" descr="Smart Phone">
            <a:extLst>
              <a:ext uri="{FF2B5EF4-FFF2-40B4-BE49-F238E27FC236}">
                <a16:creationId xmlns:a16="http://schemas.microsoft.com/office/drawing/2014/main" id="{5E471A58-5494-4A86-BFD6-D19650B6A5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6739" y="1630493"/>
            <a:ext cx="2899858" cy="2899858"/>
          </a:xfrm>
          <a:prstGeom prst="rect">
            <a:avLst/>
          </a:prstGeom>
        </p:spPr>
      </p:pic>
      <p:pic>
        <p:nvPicPr>
          <p:cNvPr id="4" name="Picture 3">
            <a:extLst>
              <a:ext uri="{FF2B5EF4-FFF2-40B4-BE49-F238E27FC236}">
                <a16:creationId xmlns:a16="http://schemas.microsoft.com/office/drawing/2014/main" id="{FCD9B9F3-1934-C04E-B001-6B06C36B73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759" y="5596782"/>
            <a:ext cx="2577947" cy="837833"/>
          </a:xfrm>
          <a:prstGeom prst="rect">
            <a:avLst/>
          </a:prstGeom>
        </p:spPr>
      </p:pic>
      <p:pic>
        <p:nvPicPr>
          <p:cNvPr id="7" name="Picture 6">
            <a:extLst>
              <a:ext uri="{FF2B5EF4-FFF2-40B4-BE49-F238E27FC236}">
                <a16:creationId xmlns:a16="http://schemas.microsoft.com/office/drawing/2014/main" id="{F18C3C42-3B52-884E-93B4-9E33F7C19D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80156" y="5660296"/>
            <a:ext cx="2386987" cy="1024415"/>
          </a:xfrm>
          <a:prstGeom prst="rect">
            <a:avLst/>
          </a:prstGeom>
        </p:spPr>
      </p:pic>
    </p:spTree>
    <p:extLst>
      <p:ext uri="{BB962C8B-B14F-4D97-AF65-F5344CB8AC3E}">
        <p14:creationId xmlns:p14="http://schemas.microsoft.com/office/powerpoint/2010/main" val="825621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1B94E2-827F-A84B-B45A-BDBB5E23985F}"/>
              </a:ext>
            </a:extLst>
          </p:cNvPr>
          <p:cNvSpPr>
            <a:spLocks noGrp="1"/>
          </p:cNvSpPr>
          <p:nvPr>
            <p:ph type="ctrTitle"/>
          </p:nvPr>
        </p:nvSpPr>
        <p:spPr>
          <a:xfrm>
            <a:off x="4974337" y="1265314"/>
            <a:ext cx="5545536" cy="3249131"/>
          </a:xfrm>
        </p:spPr>
        <p:txBody>
          <a:bodyPr>
            <a:normAutofit/>
          </a:bodyPr>
          <a:lstStyle/>
          <a:p>
            <a:pPr algn="l">
              <a:lnSpc>
                <a:spcPct val="90000"/>
              </a:lnSpc>
            </a:pPr>
            <a:r>
              <a:rPr lang="en-US" sz="4200" dirty="0"/>
              <a:t>Over the next week try to use your own advice to use social media safely</a:t>
            </a:r>
          </a:p>
        </p:txBody>
      </p:sp>
      <p:pic>
        <p:nvPicPr>
          <p:cNvPr id="11" name="Graphic 8" descr="Chat Bubble">
            <a:extLst>
              <a:ext uri="{FF2B5EF4-FFF2-40B4-BE49-F238E27FC236}">
                <a16:creationId xmlns:a16="http://schemas.microsoft.com/office/drawing/2014/main" id="{5E05598C-158A-4FA5-AE06-198857CE22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346502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68019-8106-274D-A6A0-5AFA12AFB8F2}"/>
              </a:ext>
            </a:extLst>
          </p:cNvPr>
          <p:cNvSpPr>
            <a:spLocks noGrp="1"/>
          </p:cNvSpPr>
          <p:nvPr>
            <p:ph type="title"/>
          </p:nvPr>
        </p:nvSpPr>
        <p:spPr/>
        <p:txBody>
          <a:bodyPr>
            <a:normAutofit/>
          </a:bodyPr>
          <a:lstStyle/>
          <a:p>
            <a:r>
              <a:rPr lang="en-US" dirty="0"/>
              <a:t>Lesson Objectives</a:t>
            </a:r>
          </a:p>
        </p:txBody>
      </p:sp>
      <p:sp>
        <p:nvSpPr>
          <p:cNvPr id="3" name="Content Placeholder 2">
            <a:extLst>
              <a:ext uri="{FF2B5EF4-FFF2-40B4-BE49-F238E27FC236}">
                <a16:creationId xmlns:a16="http://schemas.microsoft.com/office/drawing/2014/main" id="{CACF4D70-0736-474A-9126-2DF2FB229E55}"/>
              </a:ext>
            </a:extLst>
          </p:cNvPr>
          <p:cNvSpPr>
            <a:spLocks noGrp="1"/>
          </p:cNvSpPr>
          <p:nvPr>
            <p:ph idx="1"/>
          </p:nvPr>
        </p:nvSpPr>
        <p:spPr>
          <a:xfrm>
            <a:off x="818713" y="2222287"/>
            <a:ext cx="6749876" cy="3636511"/>
          </a:xfrm>
        </p:spPr>
        <p:txBody>
          <a:bodyPr>
            <a:normAutofit/>
          </a:bodyPr>
          <a:lstStyle/>
          <a:p>
            <a:r>
              <a:rPr lang="en-US" sz="2400" dirty="0"/>
              <a:t>Explore the positives and negatives of social media </a:t>
            </a:r>
          </a:p>
          <a:p>
            <a:r>
              <a:rPr lang="en-US" sz="2400" dirty="0"/>
              <a:t>Explain some of the ways that young people, adults and technology companies can promote safer social media use </a:t>
            </a:r>
          </a:p>
          <a:p>
            <a:r>
              <a:rPr lang="en-US" sz="2400" dirty="0"/>
              <a:t>Provide ideas about how you and other young people can stay safe on social media </a:t>
            </a:r>
          </a:p>
        </p:txBody>
      </p:sp>
      <p:pic>
        <p:nvPicPr>
          <p:cNvPr id="6" name="Picture 5">
            <a:extLst>
              <a:ext uri="{FF2B5EF4-FFF2-40B4-BE49-F238E27FC236}">
                <a16:creationId xmlns:a16="http://schemas.microsoft.com/office/drawing/2014/main" id="{597664BD-E12B-5C4B-9F4B-79402A8C90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5642" y="3664070"/>
            <a:ext cx="1247051" cy="1247051"/>
          </a:xfrm>
          <a:prstGeom prst="rect">
            <a:avLst/>
          </a:prstGeom>
        </p:spPr>
      </p:pic>
      <p:pic>
        <p:nvPicPr>
          <p:cNvPr id="8" name="Picture 7">
            <a:extLst>
              <a:ext uri="{FF2B5EF4-FFF2-40B4-BE49-F238E27FC236}">
                <a16:creationId xmlns:a16="http://schemas.microsoft.com/office/drawing/2014/main" id="{8395FB49-0E2E-B340-9270-128BF48D93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7288" y="2143261"/>
            <a:ext cx="1224710" cy="1224710"/>
          </a:xfrm>
          <a:prstGeom prst="rect">
            <a:avLst/>
          </a:prstGeom>
        </p:spPr>
      </p:pic>
      <p:pic>
        <p:nvPicPr>
          <p:cNvPr id="15" name="Picture 14">
            <a:extLst>
              <a:ext uri="{FF2B5EF4-FFF2-40B4-BE49-F238E27FC236}">
                <a16:creationId xmlns:a16="http://schemas.microsoft.com/office/drawing/2014/main" id="{5CB062A9-B67C-F047-8C56-5CFF07C9EB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7288" y="3686411"/>
            <a:ext cx="1224710" cy="1224710"/>
          </a:xfrm>
          <a:prstGeom prst="rect">
            <a:avLst/>
          </a:prstGeom>
        </p:spPr>
      </p:pic>
      <p:pic>
        <p:nvPicPr>
          <p:cNvPr id="19" name="Picture 18">
            <a:extLst>
              <a:ext uri="{FF2B5EF4-FFF2-40B4-BE49-F238E27FC236}">
                <a16:creationId xmlns:a16="http://schemas.microsoft.com/office/drawing/2014/main" id="{707AB82C-7E2B-9742-B01B-E5B743277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08564" y="5207220"/>
            <a:ext cx="1143239" cy="1303156"/>
          </a:xfrm>
          <a:prstGeom prst="rect">
            <a:avLst/>
          </a:prstGeom>
        </p:spPr>
      </p:pic>
      <p:pic>
        <p:nvPicPr>
          <p:cNvPr id="23" name="Picture 22">
            <a:extLst>
              <a:ext uri="{FF2B5EF4-FFF2-40B4-BE49-F238E27FC236}">
                <a16:creationId xmlns:a16="http://schemas.microsoft.com/office/drawing/2014/main" id="{53B0EDD4-4BF7-C542-8FD2-D2F2460A2C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35642" y="5207220"/>
            <a:ext cx="1247051" cy="1303156"/>
          </a:xfrm>
          <a:prstGeom prst="rect">
            <a:avLst/>
          </a:prstGeom>
        </p:spPr>
      </p:pic>
      <p:pic>
        <p:nvPicPr>
          <p:cNvPr id="27" name="Picture 26">
            <a:extLst>
              <a:ext uri="{FF2B5EF4-FFF2-40B4-BE49-F238E27FC236}">
                <a16:creationId xmlns:a16="http://schemas.microsoft.com/office/drawing/2014/main" id="{2ABCB531-7254-BF48-BAA5-AFCDC693BE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57983" y="2143261"/>
            <a:ext cx="1224710" cy="1224710"/>
          </a:xfrm>
          <a:prstGeom prst="rect">
            <a:avLst/>
          </a:prstGeom>
        </p:spPr>
      </p:pic>
    </p:spTree>
    <p:extLst>
      <p:ext uri="{BB962C8B-B14F-4D97-AF65-F5344CB8AC3E}">
        <p14:creationId xmlns:p14="http://schemas.microsoft.com/office/powerpoint/2010/main" val="118686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3A006-9271-4538-8E39-26303C34E37D}"/>
              </a:ext>
            </a:extLst>
          </p:cNvPr>
          <p:cNvSpPr>
            <a:spLocks noGrp="1"/>
          </p:cNvSpPr>
          <p:nvPr>
            <p:ph type="title"/>
          </p:nvPr>
        </p:nvSpPr>
        <p:spPr/>
        <p:txBody>
          <a:bodyPr/>
          <a:lstStyle/>
          <a:p>
            <a:r>
              <a:rPr lang="en-GB" b="1" dirty="0"/>
              <a:t>Positives and Negatives of Social Media</a:t>
            </a:r>
          </a:p>
        </p:txBody>
      </p:sp>
      <p:sp>
        <p:nvSpPr>
          <p:cNvPr id="6" name="Rectangle: Rounded Corners 5">
            <a:extLst>
              <a:ext uri="{FF2B5EF4-FFF2-40B4-BE49-F238E27FC236}">
                <a16:creationId xmlns:a16="http://schemas.microsoft.com/office/drawing/2014/main" id="{F9352F19-D6F1-4FF3-9399-9F8C339C501F}"/>
              </a:ext>
            </a:extLst>
          </p:cNvPr>
          <p:cNvSpPr/>
          <p:nvPr/>
        </p:nvSpPr>
        <p:spPr>
          <a:xfrm>
            <a:off x="519600" y="3096746"/>
            <a:ext cx="2494451" cy="2417011"/>
          </a:xfrm>
          <a:prstGeom prst="roundRect">
            <a:avLst/>
          </a:prstGeom>
          <a:solidFill>
            <a:srgbClr val="E6007E"/>
          </a:solidFill>
          <a:ln>
            <a:solidFill>
              <a:srgbClr val="C20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Things you see on social media</a:t>
            </a:r>
          </a:p>
        </p:txBody>
      </p:sp>
      <p:sp>
        <p:nvSpPr>
          <p:cNvPr id="7" name="Rectangle: Rounded Corners 6">
            <a:extLst>
              <a:ext uri="{FF2B5EF4-FFF2-40B4-BE49-F238E27FC236}">
                <a16:creationId xmlns:a16="http://schemas.microsoft.com/office/drawing/2014/main" id="{D12D9D5B-9478-49D5-B660-4CFC3360C95D}"/>
              </a:ext>
            </a:extLst>
          </p:cNvPr>
          <p:cNvSpPr/>
          <p:nvPr/>
        </p:nvSpPr>
        <p:spPr>
          <a:xfrm>
            <a:off x="3436160" y="3096745"/>
            <a:ext cx="2472248" cy="2417011"/>
          </a:xfrm>
          <a:prstGeom prst="roundRect">
            <a:avLst/>
          </a:prstGeom>
          <a:solidFill>
            <a:srgbClr val="E6007E"/>
          </a:solidFill>
          <a:ln>
            <a:solidFill>
              <a:srgbClr val="C20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Things you do on social media</a:t>
            </a:r>
          </a:p>
        </p:txBody>
      </p:sp>
      <p:sp>
        <p:nvSpPr>
          <p:cNvPr id="8" name="Rectangle: Rounded Corners 7">
            <a:extLst>
              <a:ext uri="{FF2B5EF4-FFF2-40B4-BE49-F238E27FC236}">
                <a16:creationId xmlns:a16="http://schemas.microsoft.com/office/drawing/2014/main" id="{1984C4D1-5328-42C9-B764-5A3A2E82D94A}"/>
              </a:ext>
            </a:extLst>
          </p:cNvPr>
          <p:cNvSpPr/>
          <p:nvPr/>
        </p:nvSpPr>
        <p:spPr>
          <a:xfrm>
            <a:off x="9175670" y="3096743"/>
            <a:ext cx="2472248" cy="2417011"/>
          </a:xfrm>
          <a:prstGeom prst="roundRect">
            <a:avLst/>
          </a:prstGeom>
          <a:solidFill>
            <a:srgbClr val="E6007E"/>
          </a:solidFill>
          <a:ln>
            <a:solidFill>
              <a:srgbClr val="C20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you interact with others</a:t>
            </a:r>
          </a:p>
        </p:txBody>
      </p:sp>
      <p:sp>
        <p:nvSpPr>
          <p:cNvPr id="9" name="Rectangle: Rounded Corners 8">
            <a:extLst>
              <a:ext uri="{FF2B5EF4-FFF2-40B4-BE49-F238E27FC236}">
                <a16:creationId xmlns:a16="http://schemas.microsoft.com/office/drawing/2014/main" id="{0524AB7C-780C-41B2-B549-499D259FECD5}"/>
              </a:ext>
            </a:extLst>
          </p:cNvPr>
          <p:cNvSpPr/>
          <p:nvPr/>
        </p:nvSpPr>
        <p:spPr>
          <a:xfrm>
            <a:off x="6313936" y="3096744"/>
            <a:ext cx="2458467" cy="2417011"/>
          </a:xfrm>
          <a:prstGeom prst="roundRect">
            <a:avLst/>
          </a:prstGeom>
          <a:solidFill>
            <a:srgbClr val="E6007E"/>
          </a:solidFill>
          <a:ln>
            <a:solidFill>
              <a:srgbClr val="C20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Things you see advertised</a:t>
            </a:r>
          </a:p>
        </p:txBody>
      </p:sp>
    </p:spTree>
    <p:extLst>
      <p:ext uri="{BB962C8B-B14F-4D97-AF65-F5344CB8AC3E}">
        <p14:creationId xmlns:p14="http://schemas.microsoft.com/office/powerpoint/2010/main" val="9785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89BD3-FDE2-4D5B-AE55-F5B5A10EC617}"/>
              </a:ext>
            </a:extLst>
          </p:cNvPr>
          <p:cNvSpPr>
            <a:spLocks noGrp="1"/>
          </p:cNvSpPr>
          <p:nvPr>
            <p:ph type="title"/>
          </p:nvPr>
        </p:nvSpPr>
        <p:spPr/>
        <p:txBody>
          <a:bodyPr>
            <a:normAutofit/>
          </a:bodyPr>
          <a:lstStyle/>
          <a:p>
            <a:r>
              <a:rPr lang="en-GB" b="1" dirty="0"/>
              <a:t>Positives on Social Media:</a:t>
            </a:r>
          </a:p>
        </p:txBody>
      </p:sp>
      <p:sp>
        <p:nvSpPr>
          <p:cNvPr id="3" name="Content Placeholder 2">
            <a:extLst>
              <a:ext uri="{FF2B5EF4-FFF2-40B4-BE49-F238E27FC236}">
                <a16:creationId xmlns:a16="http://schemas.microsoft.com/office/drawing/2014/main" id="{5A79121E-7313-450F-AA45-77DF7931B170}"/>
              </a:ext>
            </a:extLst>
          </p:cNvPr>
          <p:cNvSpPr>
            <a:spLocks noGrp="1"/>
          </p:cNvSpPr>
          <p:nvPr>
            <p:ph idx="1"/>
          </p:nvPr>
        </p:nvSpPr>
        <p:spPr>
          <a:xfrm>
            <a:off x="810000" y="2829038"/>
            <a:ext cx="7590516" cy="3636511"/>
          </a:xfrm>
        </p:spPr>
        <p:txBody>
          <a:bodyPr>
            <a:normAutofit fontScale="92500" lnSpcReduction="20000"/>
          </a:bodyPr>
          <a:lstStyle/>
          <a:p>
            <a:pPr>
              <a:lnSpc>
                <a:spcPct val="90000"/>
              </a:lnSpc>
            </a:pPr>
            <a:r>
              <a:rPr lang="en-GB" sz="1900" dirty="0"/>
              <a:t>Talk to your friends and have a laugh with friends</a:t>
            </a:r>
          </a:p>
          <a:p>
            <a:pPr>
              <a:lnSpc>
                <a:spcPct val="90000"/>
              </a:lnSpc>
            </a:pPr>
            <a:endParaRPr lang="en-GB" sz="1900" dirty="0"/>
          </a:p>
          <a:p>
            <a:pPr>
              <a:lnSpc>
                <a:spcPct val="90000"/>
              </a:lnSpc>
            </a:pPr>
            <a:r>
              <a:rPr lang="en-GB" sz="1900" dirty="0"/>
              <a:t>Expressing/playing with your identity through selfies </a:t>
            </a:r>
          </a:p>
          <a:p>
            <a:pPr>
              <a:lnSpc>
                <a:spcPct val="90000"/>
              </a:lnSpc>
            </a:pPr>
            <a:endParaRPr lang="en-GB" sz="1900" dirty="0"/>
          </a:p>
          <a:p>
            <a:pPr>
              <a:lnSpc>
                <a:spcPct val="90000"/>
              </a:lnSpc>
            </a:pPr>
            <a:r>
              <a:rPr lang="en-GB" sz="1900" dirty="0"/>
              <a:t>Keep up-to-date with celebrities/news stories/long-distance family/friends</a:t>
            </a:r>
          </a:p>
          <a:p>
            <a:pPr>
              <a:lnSpc>
                <a:spcPct val="90000"/>
              </a:lnSpc>
            </a:pPr>
            <a:endParaRPr lang="en-GB" sz="1900" dirty="0"/>
          </a:p>
          <a:p>
            <a:pPr>
              <a:lnSpc>
                <a:spcPct val="90000"/>
              </a:lnSpc>
            </a:pPr>
            <a:r>
              <a:rPr lang="en-GB" sz="1900" dirty="0"/>
              <a:t>Share your memories through posts/pictures </a:t>
            </a:r>
          </a:p>
          <a:p>
            <a:pPr>
              <a:lnSpc>
                <a:spcPct val="90000"/>
              </a:lnSpc>
            </a:pPr>
            <a:endParaRPr lang="en-GB" sz="1900" dirty="0"/>
          </a:p>
          <a:p>
            <a:pPr>
              <a:lnSpc>
                <a:spcPct val="90000"/>
              </a:lnSpc>
            </a:pPr>
            <a:r>
              <a:rPr lang="en-GB" sz="1900" dirty="0"/>
              <a:t>Spread positivity </a:t>
            </a:r>
          </a:p>
          <a:p>
            <a:pPr>
              <a:lnSpc>
                <a:spcPct val="90000"/>
              </a:lnSpc>
            </a:pPr>
            <a:endParaRPr lang="en-GB" sz="1900" dirty="0"/>
          </a:p>
          <a:p>
            <a:pPr>
              <a:lnSpc>
                <a:spcPct val="90000"/>
              </a:lnSpc>
            </a:pPr>
            <a:r>
              <a:rPr lang="en-GB" sz="1900" dirty="0"/>
              <a:t>Show support to friends</a:t>
            </a:r>
          </a:p>
          <a:p>
            <a:pPr>
              <a:lnSpc>
                <a:spcPct val="90000"/>
              </a:lnSpc>
            </a:pPr>
            <a:endParaRPr lang="en-GB" sz="1500" dirty="0"/>
          </a:p>
          <a:p>
            <a:pPr>
              <a:lnSpc>
                <a:spcPct val="90000"/>
              </a:lnSpc>
            </a:pPr>
            <a:endParaRPr lang="en-GB" sz="1500" dirty="0"/>
          </a:p>
        </p:txBody>
      </p:sp>
      <p:pic>
        <p:nvPicPr>
          <p:cNvPr id="4" name="Picture 3">
            <a:extLst>
              <a:ext uri="{FF2B5EF4-FFF2-40B4-BE49-F238E27FC236}">
                <a16:creationId xmlns:a16="http://schemas.microsoft.com/office/drawing/2014/main" id="{9697ED5D-5DDA-EC4E-9797-2B8CEE45DF1B}"/>
              </a:ext>
            </a:extLst>
          </p:cNvPr>
          <p:cNvPicPr>
            <a:picLocks noChangeAspect="1"/>
          </p:cNvPicPr>
          <p:nvPr/>
        </p:nvPicPr>
        <p:blipFill>
          <a:blip r:embed="rId3"/>
          <a:stretch>
            <a:fillRect/>
          </a:stretch>
        </p:blipFill>
        <p:spPr>
          <a:xfrm>
            <a:off x="7689908" y="3895380"/>
            <a:ext cx="3000880" cy="3000880"/>
          </a:xfrm>
          <a:prstGeom prst="rect">
            <a:avLst/>
          </a:prstGeom>
        </p:spPr>
      </p:pic>
      <p:pic>
        <p:nvPicPr>
          <p:cNvPr id="6" name="Picture 5">
            <a:extLst>
              <a:ext uri="{FF2B5EF4-FFF2-40B4-BE49-F238E27FC236}">
                <a16:creationId xmlns:a16="http://schemas.microsoft.com/office/drawing/2014/main" id="{13801A18-5216-5A4F-BD37-E5CAA17758C4}"/>
              </a:ext>
            </a:extLst>
          </p:cNvPr>
          <p:cNvPicPr>
            <a:picLocks noChangeAspect="1"/>
          </p:cNvPicPr>
          <p:nvPr/>
        </p:nvPicPr>
        <p:blipFill>
          <a:blip r:embed="rId4"/>
          <a:stretch>
            <a:fillRect/>
          </a:stretch>
        </p:blipFill>
        <p:spPr>
          <a:xfrm>
            <a:off x="8887626" y="1904090"/>
            <a:ext cx="3483837" cy="3483837"/>
          </a:xfrm>
          <a:prstGeom prst="rect">
            <a:avLst/>
          </a:prstGeom>
        </p:spPr>
      </p:pic>
    </p:spTree>
    <p:extLst>
      <p:ext uri="{BB962C8B-B14F-4D97-AF65-F5344CB8AC3E}">
        <p14:creationId xmlns:p14="http://schemas.microsoft.com/office/powerpoint/2010/main" val="176242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B90BE-A663-45F3-9F95-85CC9462FB69}"/>
              </a:ext>
            </a:extLst>
          </p:cNvPr>
          <p:cNvSpPr>
            <a:spLocks noGrp="1"/>
          </p:cNvSpPr>
          <p:nvPr>
            <p:ph type="title"/>
          </p:nvPr>
        </p:nvSpPr>
        <p:spPr/>
        <p:txBody>
          <a:bodyPr>
            <a:normAutofit/>
          </a:bodyPr>
          <a:lstStyle/>
          <a:p>
            <a:r>
              <a:rPr lang="en-GB" b="1"/>
              <a:t>Negatives on Social Media: </a:t>
            </a:r>
          </a:p>
        </p:txBody>
      </p:sp>
      <p:sp>
        <p:nvSpPr>
          <p:cNvPr id="12" name="Content Placeholder 2">
            <a:extLst>
              <a:ext uri="{FF2B5EF4-FFF2-40B4-BE49-F238E27FC236}">
                <a16:creationId xmlns:a16="http://schemas.microsoft.com/office/drawing/2014/main" id="{7DD98A65-D821-FC45-82A2-D28932155C76}"/>
              </a:ext>
            </a:extLst>
          </p:cNvPr>
          <p:cNvSpPr txBox="1">
            <a:spLocks/>
          </p:cNvSpPr>
          <p:nvPr/>
        </p:nvSpPr>
        <p:spPr>
          <a:xfrm>
            <a:off x="810000" y="2829038"/>
            <a:ext cx="5069507" cy="3636511"/>
          </a:xfrm>
          <a:prstGeom prst="rect">
            <a:avLst/>
          </a:prstGeom>
          <a:effectLst>
            <a:outerShdw blurRad="50800" dir="14400000">
              <a:srgbClr val="000000">
                <a:alpha val="40000"/>
              </a:srgbClr>
            </a:outerShdw>
          </a:effectLst>
        </p:spPr>
        <p:txBody>
          <a:bodyPr vert="horz" lIns="91440" tIns="45720" rIns="91440" bIns="45720" rtlCol="0" anchor="ctr">
            <a:normAutofit fontScale="92500" lnSpcReduction="2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b="0" i="0" kern="1200">
                <a:solidFill>
                  <a:schemeClr val="tx1"/>
                </a:solidFill>
                <a:latin typeface="Gill Sans MT" panose="020B0502020104020203" pitchFamily="34" charset="77"/>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b="0" i="0" kern="1200">
                <a:solidFill>
                  <a:schemeClr val="tx1"/>
                </a:solidFill>
                <a:latin typeface="Gill Sans MT" panose="020B0502020104020203" pitchFamily="34" charset="77"/>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b="0" i="0" kern="1200">
                <a:solidFill>
                  <a:schemeClr val="tx1"/>
                </a:solidFill>
                <a:latin typeface="Gill Sans MT" panose="020B0502020104020203" pitchFamily="34" charset="77"/>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b="0" i="0" kern="1200">
                <a:solidFill>
                  <a:schemeClr val="tx1"/>
                </a:solidFill>
                <a:latin typeface="Gill Sans MT" panose="020B0502020104020203" pitchFamily="34" charset="77"/>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b="0" i="0" kern="1200">
                <a:solidFill>
                  <a:schemeClr val="tx1"/>
                </a:solidFill>
                <a:latin typeface="Gill Sans MT" panose="020B0502020104020203" pitchFamily="34" charset="77"/>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lnSpc>
                <a:spcPct val="90000"/>
              </a:lnSpc>
            </a:pPr>
            <a:r>
              <a:rPr lang="en-GB" sz="1900" dirty="0"/>
              <a:t>Receive negative comments about appearance</a:t>
            </a:r>
          </a:p>
          <a:p>
            <a:pPr>
              <a:lnSpc>
                <a:spcPct val="90000"/>
              </a:lnSpc>
            </a:pPr>
            <a:endParaRPr lang="en-GB" sz="1900" dirty="0"/>
          </a:p>
          <a:p>
            <a:pPr>
              <a:lnSpc>
                <a:spcPct val="90000"/>
              </a:lnSpc>
            </a:pPr>
            <a:r>
              <a:rPr lang="en-GB" sz="1900" dirty="0"/>
              <a:t>Be bullied through anonymous websites</a:t>
            </a:r>
          </a:p>
          <a:p>
            <a:pPr>
              <a:lnSpc>
                <a:spcPct val="90000"/>
              </a:lnSpc>
            </a:pPr>
            <a:endParaRPr lang="en-GB" sz="1900" dirty="0"/>
          </a:p>
          <a:p>
            <a:pPr>
              <a:lnSpc>
                <a:spcPct val="90000"/>
              </a:lnSpc>
            </a:pPr>
            <a:r>
              <a:rPr lang="en-GB" sz="1900" dirty="0"/>
              <a:t>Have your personal details stolen</a:t>
            </a:r>
          </a:p>
          <a:p>
            <a:pPr>
              <a:lnSpc>
                <a:spcPct val="90000"/>
              </a:lnSpc>
            </a:pPr>
            <a:endParaRPr lang="en-GB" sz="1900" dirty="0"/>
          </a:p>
          <a:p>
            <a:pPr>
              <a:lnSpc>
                <a:spcPct val="90000"/>
              </a:lnSpc>
            </a:pPr>
            <a:r>
              <a:rPr lang="en-GB" sz="1900" dirty="0"/>
              <a:t>Be a victim of an online scam</a:t>
            </a:r>
          </a:p>
          <a:p>
            <a:pPr>
              <a:lnSpc>
                <a:spcPct val="90000"/>
              </a:lnSpc>
            </a:pPr>
            <a:endParaRPr lang="en-GB" sz="1900" dirty="0"/>
          </a:p>
          <a:p>
            <a:pPr>
              <a:lnSpc>
                <a:spcPct val="90000"/>
              </a:lnSpc>
            </a:pPr>
            <a:r>
              <a:rPr lang="en-GB" sz="1900" dirty="0"/>
              <a:t>Start to feel negative about appearance</a:t>
            </a:r>
          </a:p>
          <a:p>
            <a:pPr>
              <a:lnSpc>
                <a:spcPct val="90000"/>
              </a:lnSpc>
            </a:pPr>
            <a:endParaRPr lang="en-GB" sz="1900" dirty="0"/>
          </a:p>
          <a:p>
            <a:pPr>
              <a:lnSpc>
                <a:spcPct val="90000"/>
              </a:lnSpc>
            </a:pPr>
            <a:r>
              <a:rPr lang="en-GB" sz="1900" dirty="0"/>
              <a:t>Feelings of FOMO</a:t>
            </a:r>
          </a:p>
          <a:p>
            <a:pPr>
              <a:lnSpc>
                <a:spcPct val="90000"/>
              </a:lnSpc>
            </a:pPr>
            <a:endParaRPr lang="en-GB" sz="1500" dirty="0"/>
          </a:p>
          <a:p>
            <a:pPr>
              <a:lnSpc>
                <a:spcPct val="90000"/>
              </a:lnSpc>
            </a:pPr>
            <a:endParaRPr lang="en-GB" sz="1500" dirty="0"/>
          </a:p>
        </p:txBody>
      </p:sp>
      <p:pic>
        <p:nvPicPr>
          <p:cNvPr id="15" name="Picture 14">
            <a:extLst>
              <a:ext uri="{FF2B5EF4-FFF2-40B4-BE49-F238E27FC236}">
                <a16:creationId xmlns:a16="http://schemas.microsoft.com/office/drawing/2014/main" id="{0234AEB2-0D90-C441-9234-819F440338A2}"/>
              </a:ext>
            </a:extLst>
          </p:cNvPr>
          <p:cNvPicPr>
            <a:picLocks noChangeAspect="1"/>
          </p:cNvPicPr>
          <p:nvPr/>
        </p:nvPicPr>
        <p:blipFill>
          <a:blip r:embed="rId3"/>
          <a:stretch>
            <a:fillRect/>
          </a:stretch>
        </p:blipFill>
        <p:spPr>
          <a:xfrm>
            <a:off x="7476570" y="2560121"/>
            <a:ext cx="3905428" cy="3905428"/>
          </a:xfrm>
          <a:prstGeom prst="rect">
            <a:avLst/>
          </a:prstGeom>
        </p:spPr>
      </p:pic>
    </p:spTree>
    <p:extLst>
      <p:ext uri="{BB962C8B-B14F-4D97-AF65-F5344CB8AC3E}">
        <p14:creationId xmlns:p14="http://schemas.microsoft.com/office/powerpoint/2010/main" val="78988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9F7FB-3278-4C3E-9A1E-1F3B7EFDFB35}"/>
              </a:ext>
            </a:extLst>
          </p:cNvPr>
          <p:cNvSpPr>
            <a:spLocks noGrp="1"/>
          </p:cNvSpPr>
          <p:nvPr>
            <p:ph type="title"/>
          </p:nvPr>
        </p:nvSpPr>
        <p:spPr/>
        <p:txBody>
          <a:bodyPr>
            <a:normAutofit fontScale="90000"/>
          </a:bodyPr>
          <a:lstStyle/>
          <a:p>
            <a:r>
              <a:rPr lang="en-GB" sz="4000" b="0" i="1" dirty="0"/>
              <a:t>A little bit of both? </a:t>
            </a:r>
            <a:br>
              <a:rPr lang="en-GB" sz="4000" b="1" i="1" dirty="0"/>
            </a:br>
            <a:r>
              <a:rPr lang="en-GB" sz="4000" b="1" dirty="0"/>
              <a:t>Positive and Negative on Social Media: </a:t>
            </a:r>
          </a:p>
        </p:txBody>
      </p:sp>
      <p:sp>
        <p:nvSpPr>
          <p:cNvPr id="3" name="Content Placeholder 2">
            <a:extLst>
              <a:ext uri="{FF2B5EF4-FFF2-40B4-BE49-F238E27FC236}">
                <a16:creationId xmlns:a16="http://schemas.microsoft.com/office/drawing/2014/main" id="{C0E9AFCE-5E9D-4EAC-B889-492E043FD797}"/>
              </a:ext>
            </a:extLst>
          </p:cNvPr>
          <p:cNvSpPr>
            <a:spLocks noGrp="1"/>
          </p:cNvSpPr>
          <p:nvPr>
            <p:ph idx="1"/>
          </p:nvPr>
        </p:nvSpPr>
        <p:spPr>
          <a:xfrm>
            <a:off x="818712" y="2222287"/>
            <a:ext cx="6197385" cy="4255425"/>
          </a:xfrm>
        </p:spPr>
        <p:txBody>
          <a:bodyPr>
            <a:normAutofit/>
          </a:bodyPr>
          <a:lstStyle/>
          <a:p>
            <a:r>
              <a:rPr lang="en-GB" sz="2000" dirty="0"/>
              <a:t>Selfies with friends at a party – might make other people feel bad, fear of missing out (FOMO)</a:t>
            </a:r>
          </a:p>
          <a:p>
            <a:r>
              <a:rPr lang="en-GB" sz="2000" dirty="0"/>
              <a:t>Tagging your location on posts in real time – creating memories online to look back on, risk of someone you might not want to know your location can find you – get burgled if you’re on holiday</a:t>
            </a:r>
          </a:p>
          <a:p>
            <a:r>
              <a:rPr lang="en-GB" sz="2000" dirty="0"/>
              <a:t>Private/Personal conversations with friends – good to chat with friends – but a comment could get screenshotted and taken out of context causing drama</a:t>
            </a:r>
          </a:p>
          <a:p>
            <a:r>
              <a:rPr lang="en-GB" sz="2000" dirty="0"/>
              <a:t>See a link to some really nice clothes but it is actually false and scams money</a:t>
            </a:r>
          </a:p>
        </p:txBody>
      </p:sp>
      <p:sp>
        <p:nvSpPr>
          <p:cNvPr id="4" name="Oval 3">
            <a:extLst>
              <a:ext uri="{FF2B5EF4-FFF2-40B4-BE49-F238E27FC236}">
                <a16:creationId xmlns:a16="http://schemas.microsoft.com/office/drawing/2014/main" id="{CC3765ED-F0A4-8E41-81F3-5673F8C99E56}"/>
              </a:ext>
            </a:extLst>
          </p:cNvPr>
          <p:cNvSpPr/>
          <p:nvPr/>
        </p:nvSpPr>
        <p:spPr>
          <a:xfrm>
            <a:off x="8503066" y="1974079"/>
            <a:ext cx="3409772" cy="3409772"/>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D6A5C8E9-68FA-A040-BC22-802DF117CC97}"/>
              </a:ext>
            </a:extLst>
          </p:cNvPr>
          <p:cNvSpPr/>
          <p:nvPr/>
        </p:nvSpPr>
        <p:spPr>
          <a:xfrm>
            <a:off x="7460480" y="4074208"/>
            <a:ext cx="2619286" cy="2619286"/>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0945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A4A5-63B2-41AE-88A1-08E37D43D4A7}"/>
              </a:ext>
            </a:extLst>
          </p:cNvPr>
          <p:cNvSpPr>
            <a:spLocks noGrp="1"/>
          </p:cNvSpPr>
          <p:nvPr>
            <p:ph type="title"/>
          </p:nvPr>
        </p:nvSpPr>
        <p:spPr/>
        <p:txBody>
          <a:bodyPr>
            <a:normAutofit/>
          </a:bodyPr>
          <a:lstStyle/>
          <a:p>
            <a:r>
              <a:rPr lang="en-GB" b="1" dirty="0"/>
              <a:t>How can we protect ourselves and others?</a:t>
            </a:r>
          </a:p>
        </p:txBody>
      </p:sp>
      <p:sp>
        <p:nvSpPr>
          <p:cNvPr id="3" name="Content Placeholder 2">
            <a:extLst>
              <a:ext uri="{FF2B5EF4-FFF2-40B4-BE49-F238E27FC236}">
                <a16:creationId xmlns:a16="http://schemas.microsoft.com/office/drawing/2014/main" id="{BFC89890-7D67-41DB-AE94-043A9D77DA42}"/>
              </a:ext>
            </a:extLst>
          </p:cNvPr>
          <p:cNvSpPr>
            <a:spLocks noGrp="1"/>
          </p:cNvSpPr>
          <p:nvPr>
            <p:ph idx="1"/>
          </p:nvPr>
        </p:nvSpPr>
        <p:spPr>
          <a:xfrm>
            <a:off x="810000" y="2564119"/>
            <a:ext cx="4659142" cy="3636511"/>
          </a:xfrm>
        </p:spPr>
        <p:txBody>
          <a:bodyPr>
            <a:normAutofit fontScale="92500" lnSpcReduction="10000"/>
          </a:bodyPr>
          <a:lstStyle/>
          <a:p>
            <a:r>
              <a:rPr lang="en-GB" sz="2800" dirty="0"/>
              <a:t>What can I do</a:t>
            </a:r>
          </a:p>
          <a:p>
            <a:pPr marL="0" indent="0">
              <a:buNone/>
            </a:pPr>
            <a:endParaRPr lang="en-GB" sz="2800" dirty="0"/>
          </a:p>
          <a:p>
            <a:r>
              <a:rPr lang="en-GB" sz="2800" dirty="0"/>
              <a:t>What can my family and friends do</a:t>
            </a:r>
          </a:p>
          <a:p>
            <a:pPr marL="0" indent="0">
              <a:buNone/>
            </a:pPr>
            <a:endParaRPr lang="en-GB" sz="2800" dirty="0"/>
          </a:p>
          <a:p>
            <a:r>
              <a:rPr lang="en-GB" sz="2800" dirty="0"/>
              <a:t>What can social media companies and government policies do</a:t>
            </a:r>
          </a:p>
        </p:txBody>
      </p:sp>
      <p:pic>
        <p:nvPicPr>
          <p:cNvPr id="5" name="Picture 4">
            <a:extLst>
              <a:ext uri="{FF2B5EF4-FFF2-40B4-BE49-F238E27FC236}">
                <a16:creationId xmlns:a16="http://schemas.microsoft.com/office/drawing/2014/main" id="{3FF50561-B4CB-E646-BEA9-703A2FBE7E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2654" y="2381838"/>
            <a:ext cx="5542714" cy="3929888"/>
          </a:xfrm>
          <a:prstGeom prst="rect">
            <a:avLst/>
          </a:prstGeom>
        </p:spPr>
      </p:pic>
    </p:spTree>
    <p:extLst>
      <p:ext uri="{BB962C8B-B14F-4D97-AF65-F5344CB8AC3E}">
        <p14:creationId xmlns:p14="http://schemas.microsoft.com/office/powerpoint/2010/main" val="103753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50F2F-44B3-854B-A52A-E47539876430}"/>
              </a:ext>
            </a:extLst>
          </p:cNvPr>
          <p:cNvSpPr>
            <a:spLocks noGrp="1"/>
          </p:cNvSpPr>
          <p:nvPr>
            <p:ph type="title"/>
          </p:nvPr>
        </p:nvSpPr>
        <p:spPr/>
        <p:txBody>
          <a:bodyPr>
            <a:normAutofit/>
          </a:bodyPr>
          <a:lstStyle/>
          <a:p>
            <a:r>
              <a:rPr lang="en-GB" b="1"/>
              <a:t>How can we protect ourselves and others?</a:t>
            </a:r>
            <a:endParaRPr lang="en-US" dirty="0"/>
          </a:p>
        </p:txBody>
      </p:sp>
      <p:sp>
        <p:nvSpPr>
          <p:cNvPr id="3" name="Content Placeholder 2">
            <a:extLst>
              <a:ext uri="{FF2B5EF4-FFF2-40B4-BE49-F238E27FC236}">
                <a16:creationId xmlns:a16="http://schemas.microsoft.com/office/drawing/2014/main" id="{3350142F-AFBF-D947-AF99-9617F39CD868}"/>
              </a:ext>
            </a:extLst>
          </p:cNvPr>
          <p:cNvSpPr>
            <a:spLocks noGrp="1"/>
          </p:cNvSpPr>
          <p:nvPr>
            <p:ph idx="1"/>
          </p:nvPr>
        </p:nvSpPr>
        <p:spPr>
          <a:xfrm>
            <a:off x="716163" y="2546657"/>
            <a:ext cx="8556024" cy="3636511"/>
          </a:xfrm>
        </p:spPr>
        <p:txBody>
          <a:bodyPr>
            <a:normAutofit/>
          </a:bodyPr>
          <a:lstStyle/>
          <a:p>
            <a:r>
              <a:rPr lang="en-US" sz="2200" dirty="0"/>
              <a:t>Things I can control: </a:t>
            </a:r>
          </a:p>
          <a:p>
            <a:pPr lvl="2">
              <a:buFont typeface="Arial" panose="020B0604020202020204" pitchFamily="34" charset="0"/>
              <a:buChar char="•"/>
            </a:pPr>
            <a:r>
              <a:rPr lang="en-US" sz="1800" dirty="0"/>
              <a:t>What I post; Who I follow; Who you message; Privacy settings; </a:t>
            </a:r>
            <a:br>
              <a:rPr lang="en-US" sz="1800" dirty="0"/>
            </a:br>
            <a:r>
              <a:rPr lang="en-US" sz="1800" dirty="0"/>
              <a:t>What I comment on; Strong passwords</a:t>
            </a:r>
          </a:p>
          <a:p>
            <a:r>
              <a:rPr lang="en-US" sz="2200" dirty="0"/>
              <a:t>Things my family and friends can control: </a:t>
            </a:r>
          </a:p>
          <a:p>
            <a:pPr lvl="2">
              <a:buFont typeface="Arial" panose="020B0604020202020204" pitchFamily="34" charset="0"/>
              <a:buChar char="•"/>
            </a:pPr>
            <a:r>
              <a:rPr lang="en-US" sz="1800" dirty="0"/>
              <a:t>How much you are using social media; Advice; Parental controls; </a:t>
            </a:r>
            <a:br>
              <a:rPr lang="en-US" sz="1800" dirty="0"/>
            </a:br>
            <a:r>
              <a:rPr lang="en-US" sz="1800" dirty="0"/>
              <a:t>Talk to you about your social media use</a:t>
            </a:r>
          </a:p>
          <a:p>
            <a:r>
              <a:rPr lang="en-US" sz="2200" dirty="0"/>
              <a:t>Things social media companies/government policies can aim to control: </a:t>
            </a:r>
          </a:p>
          <a:p>
            <a:pPr lvl="2">
              <a:buFont typeface="Arial" panose="020B0604020202020204" pitchFamily="34" charset="0"/>
              <a:buChar char="•"/>
            </a:pPr>
            <a:r>
              <a:rPr lang="en-US" sz="1800" dirty="0"/>
              <a:t>Blocking fake accounts; Filtering negative content; Government to work with social media companies; Cyber crime units; Keep data private; Control adverts</a:t>
            </a:r>
          </a:p>
        </p:txBody>
      </p:sp>
      <p:pic>
        <p:nvPicPr>
          <p:cNvPr id="6" name="Picture 5">
            <a:extLst>
              <a:ext uri="{FF2B5EF4-FFF2-40B4-BE49-F238E27FC236}">
                <a16:creationId xmlns:a16="http://schemas.microsoft.com/office/drawing/2014/main" id="{83463831-6CE6-5742-9138-034E949986D8}"/>
              </a:ext>
            </a:extLst>
          </p:cNvPr>
          <p:cNvPicPr>
            <a:picLocks noChangeAspect="1"/>
          </p:cNvPicPr>
          <p:nvPr/>
        </p:nvPicPr>
        <p:blipFill rotWithShape="1">
          <a:blip r:embed="rId3">
            <a:extLst>
              <a:ext uri="{28A0092B-C50C-407E-A947-70E740481C1C}">
                <a14:useLocalDpi xmlns:a14="http://schemas.microsoft.com/office/drawing/2010/main" val="0"/>
              </a:ext>
            </a:extLst>
          </a:blip>
          <a:srcRect l="16043" t="9280"/>
          <a:stretch/>
        </p:blipFill>
        <p:spPr>
          <a:xfrm>
            <a:off x="9314917" y="1897166"/>
            <a:ext cx="3474565" cy="5631676"/>
          </a:xfrm>
          <a:prstGeom prst="flowChartInputOutput">
            <a:avLst/>
          </a:prstGeom>
        </p:spPr>
      </p:pic>
    </p:spTree>
    <p:extLst>
      <p:ext uri="{BB962C8B-B14F-4D97-AF65-F5344CB8AC3E}">
        <p14:creationId xmlns:p14="http://schemas.microsoft.com/office/powerpoint/2010/main" val="1464574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DD299-7E83-4764-BB85-AD6851C8BC4F}"/>
              </a:ext>
            </a:extLst>
          </p:cNvPr>
          <p:cNvSpPr>
            <a:spLocks noGrp="1"/>
          </p:cNvSpPr>
          <p:nvPr>
            <p:ph type="title"/>
          </p:nvPr>
        </p:nvSpPr>
        <p:spPr/>
        <p:txBody>
          <a:bodyPr anchor="ctr">
            <a:normAutofit/>
          </a:bodyPr>
          <a:lstStyle/>
          <a:p>
            <a:r>
              <a:rPr lang="en-GB" b="1" dirty="0"/>
              <a:t>Advice for others</a:t>
            </a:r>
          </a:p>
        </p:txBody>
      </p:sp>
      <p:sp>
        <p:nvSpPr>
          <p:cNvPr id="3" name="Content Placeholder 2">
            <a:extLst>
              <a:ext uri="{FF2B5EF4-FFF2-40B4-BE49-F238E27FC236}">
                <a16:creationId xmlns:a16="http://schemas.microsoft.com/office/drawing/2014/main" id="{E37E7816-EDB2-4E1E-88C6-D48159D9E456}"/>
              </a:ext>
            </a:extLst>
          </p:cNvPr>
          <p:cNvSpPr>
            <a:spLocks noGrp="1"/>
          </p:cNvSpPr>
          <p:nvPr>
            <p:ph idx="1"/>
          </p:nvPr>
        </p:nvSpPr>
        <p:spPr>
          <a:xfrm>
            <a:off x="810000" y="2538481"/>
            <a:ext cx="8538933" cy="3636511"/>
          </a:xfrm>
        </p:spPr>
        <p:txBody>
          <a:bodyPr>
            <a:normAutofit fontScale="85000" lnSpcReduction="10000"/>
          </a:bodyPr>
          <a:lstStyle/>
          <a:p>
            <a:r>
              <a:rPr lang="en-GB" sz="3300" dirty="0"/>
              <a:t>What advice would you give other young people your age, to keep positive and safe on social media?</a:t>
            </a:r>
          </a:p>
          <a:p>
            <a:r>
              <a:rPr lang="en-GB" sz="3300" dirty="0"/>
              <a:t>Think about:</a:t>
            </a:r>
          </a:p>
          <a:p>
            <a:pPr lvl="1"/>
            <a:r>
              <a:rPr lang="en-GB" sz="2800" dirty="0"/>
              <a:t>Your image/ the way you present yourself</a:t>
            </a:r>
          </a:p>
          <a:p>
            <a:pPr lvl="1"/>
            <a:r>
              <a:rPr lang="en-GB" sz="2800" dirty="0"/>
              <a:t>Managing negative interactions</a:t>
            </a:r>
          </a:p>
          <a:p>
            <a:pPr lvl="1"/>
            <a:r>
              <a:rPr lang="en-GB" sz="2800" dirty="0"/>
              <a:t>Keeping safe</a:t>
            </a:r>
          </a:p>
          <a:p>
            <a:pPr lvl="1"/>
            <a:r>
              <a:rPr lang="en-GB" sz="2800" dirty="0"/>
              <a:t>How much you use social media and when you use it</a:t>
            </a:r>
          </a:p>
          <a:p>
            <a:pPr marL="0" indent="0">
              <a:buNone/>
            </a:pPr>
            <a:endParaRPr lang="en-GB" dirty="0"/>
          </a:p>
        </p:txBody>
      </p:sp>
    </p:spTree>
    <p:extLst>
      <p:ext uri="{BB962C8B-B14F-4D97-AF65-F5344CB8AC3E}">
        <p14:creationId xmlns:p14="http://schemas.microsoft.com/office/powerpoint/2010/main" val="20358396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2">
      <a:dk1>
        <a:srgbClr val="24303B"/>
      </a:dk1>
      <a:lt1>
        <a:srgbClr val="FFFFFF"/>
      </a:lt1>
      <a:dk2>
        <a:srgbClr val="242F3A"/>
      </a:dk2>
      <a:lt2>
        <a:srgbClr val="636363"/>
      </a:lt2>
      <a:accent1>
        <a:srgbClr val="B2CB0E"/>
      </a:accent1>
      <a:accent2>
        <a:srgbClr val="B2CB0D"/>
      </a:accent2>
      <a:accent3>
        <a:srgbClr val="B6DF5E"/>
      </a:accent3>
      <a:accent4>
        <a:srgbClr val="EFB251"/>
      </a:accent4>
      <a:accent5>
        <a:srgbClr val="EF755F"/>
      </a:accent5>
      <a:accent6>
        <a:srgbClr val="ED515C"/>
      </a:accent6>
      <a:hlink>
        <a:srgbClr val="8F8F8F"/>
      </a:hlink>
      <a:folHlink>
        <a:srgbClr val="A5A5A5"/>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5FB26C70663D74BBFA6365C1C91261B" ma:contentTypeVersion="11" ma:contentTypeDescription="Create a new document." ma:contentTypeScope="" ma:versionID="14da88f2a437dfdbefe5a462ecc0f1aa">
  <xsd:schema xmlns:xsd="http://www.w3.org/2001/XMLSchema" xmlns:xs="http://www.w3.org/2001/XMLSchema" xmlns:p="http://schemas.microsoft.com/office/2006/metadata/properties" xmlns:ns3="e825bece-2175-4904-be1a-2c98343c8b1f" xmlns:ns4="ccefee31-c192-4dcc-add9-893df52beabb" targetNamespace="http://schemas.microsoft.com/office/2006/metadata/properties" ma:root="true" ma:fieldsID="bc3bedb264041b6f665d1936a4184e0f" ns3:_="" ns4:_="">
    <xsd:import namespace="e825bece-2175-4904-be1a-2c98343c8b1f"/>
    <xsd:import namespace="ccefee31-c192-4dcc-add9-893df52beab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25bece-2175-4904-be1a-2c98343c8b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efee31-c192-4dcc-add9-893df52beab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631160-EC8F-405A-B005-9BFD2619C2E1}">
  <ds:schemaRefs>
    <ds:schemaRef ds:uri="http://schemas.microsoft.com/sharepoint/v3/contenttype/forms"/>
  </ds:schemaRefs>
</ds:datastoreItem>
</file>

<file path=customXml/itemProps2.xml><?xml version="1.0" encoding="utf-8"?>
<ds:datastoreItem xmlns:ds="http://schemas.openxmlformats.org/officeDocument/2006/customXml" ds:itemID="{01818ED2-463D-46BC-B82F-920553B3C24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825bece-2175-4904-be1a-2c98343c8b1f"/>
    <ds:schemaRef ds:uri="http://purl.org/dc/elements/1.1/"/>
    <ds:schemaRef ds:uri="http://schemas.microsoft.com/office/2006/metadata/properties"/>
    <ds:schemaRef ds:uri="ccefee31-c192-4dcc-add9-893df52beabb"/>
    <ds:schemaRef ds:uri="http://www.w3.org/XML/1998/namespace"/>
    <ds:schemaRef ds:uri="http://purl.org/dc/dcmitype/"/>
  </ds:schemaRefs>
</ds:datastoreItem>
</file>

<file path=customXml/itemProps3.xml><?xml version="1.0" encoding="utf-8"?>
<ds:datastoreItem xmlns:ds="http://schemas.openxmlformats.org/officeDocument/2006/customXml" ds:itemID="{113B2696-DE5B-49EE-9C77-AD1549C569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25bece-2175-4904-be1a-2c98343c8b1f"/>
    <ds:schemaRef ds:uri="ccefee31-c192-4dcc-add9-893df52bea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{29C5B411-A203-0644-8B68-CBC95264E1F8}tf10001121</Template>
  <TotalTime>460</TotalTime>
  <Words>1810</Words>
  <Application>Microsoft Macintosh PowerPoint</Application>
  <PresentationFormat>Widescreen</PresentationFormat>
  <Paragraphs>81</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MS Mincho</vt:lpstr>
      <vt:lpstr>Arial</vt:lpstr>
      <vt:lpstr>Calibri</vt:lpstr>
      <vt:lpstr>Gill Sans MT</vt:lpstr>
      <vt:lpstr>Tahoma</vt:lpstr>
      <vt:lpstr>Wingdings 2</vt:lpstr>
      <vt:lpstr>Quotable</vt:lpstr>
      <vt:lpstr>Staying Safe on Social Media</vt:lpstr>
      <vt:lpstr>Lesson Objectives</vt:lpstr>
      <vt:lpstr>Positives and Negatives of Social Media</vt:lpstr>
      <vt:lpstr>Positives on Social Media:</vt:lpstr>
      <vt:lpstr>Negatives on Social Media: </vt:lpstr>
      <vt:lpstr>A little bit of both?  Positive and Negative on Social Media: </vt:lpstr>
      <vt:lpstr>How can we protect ourselves and others?</vt:lpstr>
      <vt:lpstr>How can we protect ourselves and others?</vt:lpstr>
      <vt:lpstr>Advice for others</vt:lpstr>
      <vt:lpstr>Over the next week try to use your own advice to use social media safely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Staying Safe on Social Media</dc:title>
  <dc:creator>Danielle Paddock</dc:creator>
  <cp:lastModifiedBy>Microsoft Office User</cp:lastModifiedBy>
  <cp:revision>14</cp:revision>
  <dcterms:created xsi:type="dcterms:W3CDTF">2020-11-13T15:12:26Z</dcterms:created>
  <dcterms:modified xsi:type="dcterms:W3CDTF">2021-03-30T14:59:16Z</dcterms:modified>
</cp:coreProperties>
</file>