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8" r:id="rId2"/>
    <p:sldMasterId id="2147483709" r:id="rId3"/>
    <p:sldMasterId id="2147483731" r:id="rId4"/>
    <p:sldMasterId id="2147483742" r:id="rId5"/>
    <p:sldMasterId id="2147483753" r:id="rId6"/>
    <p:sldMasterId id="2147483764" r:id="rId7"/>
    <p:sldMasterId id="2147483775" r:id="rId8"/>
    <p:sldMasterId id="2147483786" r:id="rId9"/>
    <p:sldMasterId id="2147483797" r:id="rId10"/>
    <p:sldMasterId id="2147483808" r:id="rId11"/>
    <p:sldMasterId id="2147483819" r:id="rId12"/>
  </p:sldMasterIdLst>
  <p:notesMasterIdLst>
    <p:notesMasterId r:id="rId90"/>
  </p:notesMasterIdLst>
  <p:sldIdLst>
    <p:sldId id="256" r:id="rId13"/>
    <p:sldId id="285" r:id="rId14"/>
    <p:sldId id="287"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2" r:id="rId35"/>
    <p:sldId id="371" r:id="rId36"/>
    <p:sldId id="337"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32" r:id="rId51"/>
    <p:sldId id="333" r:id="rId52"/>
    <p:sldId id="329" r:id="rId53"/>
    <p:sldId id="393" r:id="rId54"/>
    <p:sldId id="278" r:id="rId55"/>
    <p:sldId id="280" r:id="rId56"/>
    <p:sldId id="282" r:id="rId57"/>
    <p:sldId id="281" r:id="rId58"/>
    <p:sldId id="279" r:id="rId59"/>
    <p:sldId id="283" r:id="rId60"/>
    <p:sldId id="394" r:id="rId61"/>
    <p:sldId id="336" r:id="rId62"/>
    <p:sldId id="369" r:id="rId63"/>
    <p:sldId id="343" r:id="rId64"/>
    <p:sldId id="344" r:id="rId65"/>
    <p:sldId id="342" r:id="rId66"/>
    <p:sldId id="350" r:id="rId67"/>
    <p:sldId id="351" r:id="rId68"/>
    <p:sldId id="352" r:id="rId69"/>
    <p:sldId id="341" r:id="rId70"/>
    <p:sldId id="353" r:id="rId71"/>
    <p:sldId id="354" r:id="rId72"/>
    <p:sldId id="355" r:id="rId73"/>
    <p:sldId id="356" r:id="rId74"/>
    <p:sldId id="357" r:id="rId75"/>
    <p:sldId id="358" r:id="rId76"/>
    <p:sldId id="359" r:id="rId77"/>
    <p:sldId id="360" r:id="rId78"/>
    <p:sldId id="361" r:id="rId79"/>
    <p:sldId id="362" r:id="rId80"/>
    <p:sldId id="363" r:id="rId81"/>
    <p:sldId id="364" r:id="rId82"/>
    <p:sldId id="365" r:id="rId83"/>
    <p:sldId id="346" r:id="rId84"/>
    <p:sldId id="366" r:id="rId85"/>
    <p:sldId id="367" r:id="rId86"/>
    <p:sldId id="368" r:id="rId87"/>
    <p:sldId id="398" r:id="rId88"/>
    <p:sldId id="399"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7827" autoAdjust="0"/>
  </p:normalViewPr>
  <p:slideViewPr>
    <p:cSldViewPr snapToGrid="0">
      <p:cViewPr varScale="1">
        <p:scale>
          <a:sx n="60" d="100"/>
          <a:sy n="60" d="100"/>
        </p:scale>
        <p:origin x="832" y="52"/>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8814D-9D9A-4133-86ED-5C1BA6DCC0C3}" type="datetimeFigureOut">
              <a:rPr lang="en-GB" smtClean="0"/>
              <a:t>26/11/2021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5F187-B0DA-4374-AB83-0AE4B517EC05}" type="slidenum">
              <a:rPr lang="en-GB" smtClean="0"/>
              <a:t>‹#›</a:t>
            </a:fld>
            <a:endParaRPr lang="en-GB" dirty="0"/>
          </a:p>
        </p:txBody>
      </p:sp>
    </p:spTree>
    <p:extLst>
      <p:ext uri="{BB962C8B-B14F-4D97-AF65-F5344CB8AC3E}">
        <p14:creationId xmlns:p14="http://schemas.microsoft.com/office/powerpoint/2010/main" val="41783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smtClean="0"/>
          </a:p>
          <a:p>
            <a:r>
              <a:rPr lang="en-GB" dirty="0" smtClean="0"/>
              <a:t>Please can you mute your microphones.</a:t>
            </a:r>
          </a:p>
          <a:p>
            <a:r>
              <a:rPr lang="en-GB" baseline="0" dirty="0" smtClean="0"/>
              <a:t>Any questions please put them in the chat box which will be monitored through out the morning. There will be an opportunity for questions at the end of each presentation</a:t>
            </a:r>
          </a:p>
          <a:p>
            <a:endParaRPr lang="en-GB" baseline="0" dirty="0" smtClean="0"/>
          </a:p>
          <a:p>
            <a:r>
              <a:rPr lang="en-GB" baseline="0" dirty="0" smtClean="0"/>
              <a:t>We also have a brief survey which we would like to encourage you all to complete following the session. We will put the link within the chat box near the end of the session. The survey shouldn’t take more than 2 mins of your time and we will use the feedback to inform future sessions.</a:t>
            </a:r>
          </a:p>
        </p:txBody>
      </p:sp>
      <p:sp>
        <p:nvSpPr>
          <p:cNvPr id="4" name="Slide Number Placeholder 3"/>
          <p:cNvSpPr>
            <a:spLocks noGrp="1"/>
          </p:cNvSpPr>
          <p:nvPr>
            <p:ph type="sldNum" sz="quarter" idx="10"/>
          </p:nvPr>
        </p:nvSpPr>
        <p:spPr/>
        <p:txBody>
          <a:bodyPr/>
          <a:lstStyle/>
          <a:p>
            <a:fld id="{B475F187-B0DA-4374-AB83-0AE4B517EC05}" type="slidenum">
              <a:rPr lang="en-GB" smtClean="0"/>
              <a:t>2</a:t>
            </a:fld>
            <a:endParaRPr lang="en-GB" dirty="0"/>
          </a:p>
        </p:txBody>
      </p:sp>
    </p:spTree>
    <p:extLst>
      <p:ext uri="{BB962C8B-B14F-4D97-AF65-F5344CB8AC3E}">
        <p14:creationId xmlns:p14="http://schemas.microsoft.com/office/powerpoint/2010/main" val="12673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3 </a:t>
            </a:r>
            <a:r>
              <a:rPr lang="en-GB" dirty="0" err="1"/>
              <a:t>ISVAs</a:t>
            </a:r>
            <a:r>
              <a:rPr lang="en-GB" dirty="0"/>
              <a:t> specialising in supporting children &amp; young people; </a:t>
            </a:r>
          </a:p>
          <a:p>
            <a:r>
              <a:rPr lang="en-GB" dirty="0"/>
              <a:t>• 2 </a:t>
            </a:r>
            <a:r>
              <a:rPr lang="en-GB" dirty="0" err="1"/>
              <a:t>ISVAs</a:t>
            </a:r>
            <a:r>
              <a:rPr lang="en-GB" dirty="0"/>
              <a:t> specialising in supporting sex workers, people with complex mental health needs, women &amp; girls at risk of sexual exploitation &amp; LGBTQ+ victims; </a:t>
            </a:r>
          </a:p>
          <a:p>
            <a:r>
              <a:rPr lang="en-GB" dirty="0"/>
              <a:t>• 2 </a:t>
            </a:r>
            <a:r>
              <a:rPr lang="en-GB" dirty="0" err="1"/>
              <a:t>ISVAs</a:t>
            </a:r>
            <a:r>
              <a:rPr lang="en-GB" dirty="0"/>
              <a:t> specialising in supporting male victims &amp; survivors; and</a:t>
            </a:r>
          </a:p>
          <a:p>
            <a:r>
              <a:rPr lang="en-GB" dirty="0"/>
              <a:t>• 1 </a:t>
            </a:r>
            <a:r>
              <a:rPr lang="en-GB" dirty="0" err="1"/>
              <a:t>ISVA</a:t>
            </a:r>
            <a:r>
              <a:rPr lang="en-GB" dirty="0"/>
              <a:t> specialising in supporting older people. </a:t>
            </a:r>
          </a:p>
          <a:p>
            <a:r>
              <a:rPr lang="en-GB" dirty="0"/>
              <a:t>All referrals will initially be reviewed by specialist staff in a centralised referral hub who will complete an initial assessment looking at risk and need, providing triage, immediate advice, support and safety planning as required. For those that require further support, the hub team will refer on to a Lime Culture Accredited </a:t>
            </a:r>
            <a:r>
              <a:rPr lang="en-GB" dirty="0" err="1"/>
              <a:t>ISVA</a:t>
            </a:r>
            <a:r>
              <a:rPr lang="en-GB" dirty="0"/>
              <a:t> to provide specialist 1 to 1 support to meet their individual needs.</a:t>
            </a:r>
          </a:p>
          <a:p>
            <a:endParaRPr lang="en-GB" dirty="0"/>
          </a:p>
        </p:txBody>
      </p:sp>
      <p:sp>
        <p:nvSpPr>
          <p:cNvPr id="4" name="Slide Number Placeholder 3"/>
          <p:cNvSpPr>
            <a:spLocks noGrp="1"/>
          </p:cNvSpPr>
          <p:nvPr>
            <p:ph type="sldNum" sz="quarter" idx="5"/>
          </p:nvPr>
        </p:nvSpPr>
        <p:spPr/>
        <p:txBody>
          <a:bodyPr/>
          <a:lstStyle/>
          <a:p>
            <a:fld id="{B475F187-B0DA-4374-AB83-0AE4B517EC05}" type="slidenum">
              <a:rPr lang="en-GB" smtClean="0"/>
              <a:t>32</a:t>
            </a:fld>
            <a:endParaRPr lang="en-GB" dirty="0"/>
          </a:p>
        </p:txBody>
      </p:sp>
    </p:spTree>
    <p:extLst>
      <p:ext uri="{BB962C8B-B14F-4D97-AF65-F5344CB8AC3E}">
        <p14:creationId xmlns:p14="http://schemas.microsoft.com/office/powerpoint/2010/main" val="1821573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scheme engages with young people, at an early stage before criminal behaviour becomes habitual, to improve circumstances for both the young person and the local community. </a:t>
            </a:r>
          </a:p>
          <a:p>
            <a:r>
              <a:rPr lang="en-GB" dirty="0"/>
              <a:t>The young person’s engagement with the Change Direction scheme will be on a voluntary basis. </a:t>
            </a:r>
          </a:p>
          <a:p>
            <a:r>
              <a:rPr lang="en-GB" dirty="0"/>
              <a:t>The scheme is open to those who are not offending or have been involved in antisocial behaviour or committed very low level offences. </a:t>
            </a:r>
          </a:p>
          <a:p>
            <a:endParaRPr lang="en-GB" dirty="0"/>
          </a:p>
        </p:txBody>
      </p:sp>
      <p:sp>
        <p:nvSpPr>
          <p:cNvPr id="4" name="Slide Number Placeholder 3"/>
          <p:cNvSpPr>
            <a:spLocks noGrp="1"/>
          </p:cNvSpPr>
          <p:nvPr>
            <p:ph type="sldNum" sz="quarter" idx="5"/>
          </p:nvPr>
        </p:nvSpPr>
        <p:spPr/>
        <p:txBody>
          <a:bodyPr/>
          <a:lstStyle/>
          <a:p>
            <a:fld id="{B475F187-B0DA-4374-AB83-0AE4B517EC05}" type="slidenum">
              <a:rPr lang="en-GB" smtClean="0"/>
              <a:t>36</a:t>
            </a:fld>
            <a:endParaRPr lang="en-GB" dirty="0"/>
          </a:p>
        </p:txBody>
      </p:sp>
    </p:spTree>
    <p:extLst>
      <p:ext uri="{BB962C8B-B14F-4D97-AF65-F5344CB8AC3E}">
        <p14:creationId xmlns:p14="http://schemas.microsoft.com/office/powerpoint/2010/main" val="39856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5F187-B0DA-4374-AB83-0AE4B517EC05}" type="slidenum">
              <a:rPr lang="en-GB" smtClean="0"/>
              <a:t>37</a:t>
            </a:fld>
            <a:endParaRPr lang="en-GB" dirty="0"/>
          </a:p>
        </p:txBody>
      </p:sp>
    </p:spTree>
    <p:extLst>
      <p:ext uri="{BB962C8B-B14F-4D97-AF65-F5344CB8AC3E}">
        <p14:creationId xmlns:p14="http://schemas.microsoft.com/office/powerpoint/2010/main" val="1641138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5F187-B0DA-4374-AB83-0AE4B517EC05}" type="slidenum">
              <a:rPr lang="en-GB" smtClean="0"/>
              <a:t>47</a:t>
            </a:fld>
            <a:endParaRPr lang="en-GB" dirty="0"/>
          </a:p>
        </p:txBody>
      </p:sp>
    </p:spTree>
    <p:extLst>
      <p:ext uri="{BB962C8B-B14F-4D97-AF65-F5344CB8AC3E}">
        <p14:creationId xmlns:p14="http://schemas.microsoft.com/office/powerpoint/2010/main" val="53894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FFFFFF"/>
                </a:solidFill>
                <a:latin typeface="Raleway" panose="020B0604020202020204" charset="0"/>
                <a:ea typeface="Proxima Nova"/>
                <a:cs typeface="Proxima Nova"/>
                <a:sym typeface="Proxima Nova"/>
              </a:rPr>
              <a:t>IDAS is the leading specialist domestic abuse charity in Yorkshire. </a:t>
            </a:r>
            <a:r>
              <a:rPr lang="en-GB" sz="1200">
                <a:solidFill>
                  <a:srgbClr val="FFFFFF"/>
                </a:solidFill>
                <a:ea typeface="Proxima Nova"/>
                <a:cs typeface="Proxima Nova"/>
                <a:sym typeface="Proxima Nova"/>
              </a:rPr>
              <a:t>In North Yorkshire, IDAS also offer advice and support to people who have been affected by sexual violence.</a:t>
            </a:r>
          </a:p>
          <a:p>
            <a:r>
              <a:rPr lang="en-GB" sz="1200">
                <a:solidFill>
                  <a:srgbClr val="FFFFFF"/>
                </a:solidFill>
                <a:ea typeface="Proxima Nova"/>
                <a:cs typeface="Proxima Nova"/>
                <a:sym typeface="Proxima Nova"/>
              </a:rPr>
              <a:t>We tackle abuse and sexual violence through practical advocacy services and keep people safe through the criminal justice service as well as providing emotional support.</a:t>
            </a:r>
          </a:p>
          <a:p>
            <a:r>
              <a:rPr lang="en-GB" sz="1200">
                <a:solidFill>
                  <a:srgbClr val="FFFFFF"/>
                </a:solidFill>
                <a:ea typeface="Proxima Nova"/>
                <a:cs typeface="Proxima Nova"/>
                <a:sym typeface="Proxima Nova"/>
              </a:rPr>
              <a:t>IDAS started out as York Women’s Refuge over 40 years ago and has since grown and merged with other specialist organisations  to become the largest specialist domestic abuse service in the region. </a:t>
            </a:r>
          </a:p>
          <a:p>
            <a:r>
              <a:rPr lang="en-GB"/>
              <a:t>https://www.idas.org.uk/contact/make-a-referral/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36040-5ADC-2946-8C4E-729CC906C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145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5000"/>
              </a:lnSpc>
              <a:spcAft>
                <a:spcPts val="12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We managed over 22,000 referrals</a:t>
            </a:r>
            <a:endParaRPr lang="en-GB" sz="1800">
              <a:effectLst/>
              <a:latin typeface="Calibri" panose="020F0502020204030204" pitchFamily="34" charset="0"/>
              <a:ea typeface="Calibri" panose="020F0502020204030204" pitchFamily="34" charset="0"/>
            </a:endParaRPr>
          </a:p>
          <a:p>
            <a:pPr marL="342900" lvl="0" indent="-342900">
              <a:lnSpc>
                <a:spcPct val="105000"/>
              </a:lnSpc>
              <a:spcAft>
                <a:spcPts val="12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We dealt with more than 20,000 helpline calls</a:t>
            </a:r>
            <a:endParaRPr lang="en-GB" sz="1800">
              <a:effectLst/>
              <a:latin typeface="Calibri" panose="020F0502020204030204" pitchFamily="34" charset="0"/>
              <a:ea typeface="Calibri" panose="020F0502020204030204" pitchFamily="34" charset="0"/>
            </a:endParaRPr>
          </a:p>
          <a:p>
            <a:pPr marL="342900" lvl="0" indent="-342900">
              <a:lnSpc>
                <a:spcPct val="105000"/>
              </a:lnSpc>
              <a:spcAft>
                <a:spcPts val="12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We supported more than 10,000 people in the community</a:t>
            </a:r>
            <a:endParaRPr lang="en-GB" sz="1800">
              <a:effectLst/>
              <a:latin typeface="Calibri" panose="020F0502020204030204" pitchFamily="34" charset="0"/>
              <a:ea typeface="Calibri" panose="020F0502020204030204" pitchFamily="34" charset="0"/>
            </a:endParaRPr>
          </a:p>
          <a:p>
            <a:pPr marL="342900" lvl="0" indent="-342900">
              <a:lnSpc>
                <a:spcPct val="105000"/>
              </a:lnSpc>
              <a:spcAft>
                <a:spcPts val="12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We provided intensive support and accommodation to over 150 families</a:t>
            </a:r>
            <a:endParaRPr lang="en-GB" sz="1800">
              <a:effectLst/>
              <a:latin typeface="Calibri" panose="020F0502020204030204" pitchFamily="34" charset="0"/>
              <a:ea typeface="Calibri" panose="020F0502020204030204" pitchFamily="34" charset="0"/>
            </a:endParaRPr>
          </a:p>
          <a:p>
            <a:pPr marL="342900" lvl="0" indent="-342900">
              <a:lnSpc>
                <a:spcPct val="105000"/>
              </a:lnSpc>
              <a:spcAft>
                <a:spcPts val="12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We trained over 8,000 professionals.</a:t>
            </a:r>
            <a:endParaRPr lang="en-GB" sz="1800">
              <a:effectLst/>
              <a:latin typeface="Calibri" panose="020F0502020204030204" pitchFamily="34" charset="0"/>
              <a:ea typeface="Calibri" panose="020F0502020204030204" pitchFamily="34" charset="0"/>
            </a:endParaRPr>
          </a:p>
          <a:p>
            <a:pPr marL="342900" lvl="0" indent="-342900">
              <a:lnSpc>
                <a:spcPct val="105000"/>
              </a:lnSpc>
              <a:spcAft>
                <a:spcPts val="12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Our websites received over 300,000 page views</a:t>
            </a:r>
            <a:endParaRPr lang="en-GB" sz="1800">
              <a:effectLst/>
              <a:latin typeface="Calibri" panose="020F0502020204030204" pitchFamily="34" charset="0"/>
              <a:ea typeface="Calibri" panose="020F0502020204030204" pitchFamily="34" charset="0"/>
            </a:endParaRPr>
          </a:p>
          <a:p>
            <a:r>
              <a:rPr lang="en-GB" sz="1800">
                <a:effectLst/>
                <a:latin typeface="Arial" panose="020B0604020202020204" pitchFamily="34" charset="0"/>
                <a:ea typeface="Times New Roman" panose="02020603050405020304" pitchFamily="18" charset="0"/>
              </a:rPr>
              <a:t>We were followed or liked by more than 15,000 people</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36040-5ADC-2946-8C4E-729CC906C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49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b="0">
                <a:ea typeface="Raleway"/>
                <a:cs typeface="Raleway"/>
                <a:sym typeface="Raleway"/>
              </a:rPr>
              <a:t>Children are often the hidden victims of domestic abuse, IDAS offer support through their Outreach teams and within refuge.</a:t>
            </a:r>
          </a:p>
          <a:p>
            <a:pPr lvl="0">
              <a:spcBef>
                <a:spcPts val="0"/>
              </a:spcBef>
            </a:pPr>
            <a:r>
              <a:rPr lang="en-US" b="0">
                <a:ea typeface="Raleway"/>
                <a:cs typeface="Raleway"/>
                <a:sym typeface="Raleway"/>
              </a:rPr>
              <a:t>The range of services for children and young people varies </a:t>
            </a:r>
          </a:p>
          <a:p>
            <a:r>
              <a:rPr lang="en-US" b="0">
                <a:ea typeface="Raleway"/>
                <a:cs typeface="Raleway"/>
                <a:sym typeface="Raleway"/>
              </a:rPr>
              <a:t>IDAS run the RESPECT </a:t>
            </a:r>
            <a:r>
              <a:rPr lang="en-US" b="0" err="1">
                <a:ea typeface="Raleway"/>
                <a:cs typeface="Raleway"/>
                <a:sym typeface="Raleway"/>
              </a:rPr>
              <a:t>programme</a:t>
            </a:r>
            <a:r>
              <a:rPr lang="en-US" b="0">
                <a:ea typeface="Raleway"/>
                <a:cs typeface="Raleway"/>
                <a:sym typeface="Raleway"/>
              </a:rPr>
              <a:t> across North Yorkshire which can help children who are being abusive to their parents.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36040-5ADC-2946-8C4E-729CC906C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965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36040-5ADC-2946-8C4E-729CC906C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358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36040-5ADC-2946-8C4E-729CC906C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90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36040-5ADC-2946-8C4E-729CC906C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74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5F187-B0DA-4374-AB83-0AE4B517EC05}" type="slidenum">
              <a:rPr lang="en-GB" smtClean="0"/>
              <a:t>3</a:t>
            </a:fld>
            <a:endParaRPr lang="en-GB" dirty="0"/>
          </a:p>
        </p:txBody>
      </p:sp>
    </p:spTree>
    <p:extLst>
      <p:ext uri="{BB962C8B-B14F-4D97-AF65-F5344CB8AC3E}">
        <p14:creationId xmlns:p14="http://schemas.microsoft.com/office/powerpoint/2010/main" val="264255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B475F187-B0DA-4374-AB83-0AE4B517EC05}" type="slidenum">
              <a:rPr lang="en-GB" smtClean="0"/>
              <a:t>21</a:t>
            </a:fld>
            <a:endParaRPr lang="en-GB" dirty="0"/>
          </a:p>
        </p:txBody>
      </p:sp>
    </p:spTree>
    <p:extLst>
      <p:ext uri="{BB962C8B-B14F-4D97-AF65-F5344CB8AC3E}">
        <p14:creationId xmlns:p14="http://schemas.microsoft.com/office/powerpoint/2010/main" val="112178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5F187-B0DA-4374-AB83-0AE4B517EC05}" type="slidenum">
              <a:rPr lang="en-GB" smtClean="0"/>
              <a:t>26</a:t>
            </a:fld>
            <a:endParaRPr lang="en-GB" dirty="0"/>
          </a:p>
        </p:txBody>
      </p:sp>
    </p:spTree>
    <p:extLst>
      <p:ext uri="{BB962C8B-B14F-4D97-AF65-F5344CB8AC3E}">
        <p14:creationId xmlns:p14="http://schemas.microsoft.com/office/powerpoint/2010/main" val="373902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referrals will initially be reviewed by specialist domestic abuse staff in a centralised Referral Hub which will be the first point of contact with IDAS for all clients. This will ensure that everyone has access to consistent support; starting with an Initial assessment looking at risk and need, and then, where needed, referral to an appropriate follow-up support service most relevant to meet their needs. The Hub will also provide triage, immediate advice, support and safety planning as required. </a:t>
            </a:r>
          </a:p>
          <a:p>
            <a:r>
              <a:rPr lang="en-GB" dirty="0"/>
              <a:t>For those that require further support, the Hub team will refer the client on to receive appropriate support to meet their needs, either to a locality-based IDAS team of Safe Lives Accredited (</a:t>
            </a:r>
            <a:r>
              <a:rPr lang="en-GB" dirty="0" err="1"/>
              <a:t>IDVA</a:t>
            </a:r>
            <a:r>
              <a:rPr lang="en-GB" dirty="0"/>
              <a:t> accredited) Domestic Abuse Practitioners to provide specialist 1-2-1 support; a peer support group; or to an external agency. </a:t>
            </a:r>
          </a:p>
          <a:p>
            <a:endParaRPr lang="en-GB" dirty="0"/>
          </a:p>
        </p:txBody>
      </p:sp>
      <p:sp>
        <p:nvSpPr>
          <p:cNvPr id="4" name="Slide Number Placeholder 3"/>
          <p:cNvSpPr>
            <a:spLocks noGrp="1"/>
          </p:cNvSpPr>
          <p:nvPr>
            <p:ph type="sldNum" sz="quarter" idx="5"/>
          </p:nvPr>
        </p:nvSpPr>
        <p:spPr/>
        <p:txBody>
          <a:bodyPr/>
          <a:lstStyle/>
          <a:p>
            <a:fld id="{B475F187-B0DA-4374-AB83-0AE4B517EC05}" type="slidenum">
              <a:rPr lang="en-GB" smtClean="0"/>
              <a:t>27</a:t>
            </a:fld>
            <a:endParaRPr lang="en-GB" dirty="0"/>
          </a:p>
        </p:txBody>
      </p:sp>
    </p:spTree>
    <p:extLst>
      <p:ext uri="{BB962C8B-B14F-4D97-AF65-F5344CB8AC3E}">
        <p14:creationId xmlns:p14="http://schemas.microsoft.com/office/powerpoint/2010/main" val="196108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referrals will initially be reviewed by a specialist children’s worker in a centralised Referral Hub who will liaise with the referrer and any other key agencies involved with the family.</a:t>
            </a:r>
          </a:p>
          <a:p>
            <a:r>
              <a:rPr lang="en-GB" dirty="0"/>
              <a:t>For those that require further support, the young person and/or their parent/guardians will be allocated to the most appropriate support package to meet their needs delivered by specially trained Young People’s Domestic Abuse Practitioners</a:t>
            </a:r>
          </a:p>
          <a:p>
            <a:endParaRPr lang="en-GB" dirty="0"/>
          </a:p>
        </p:txBody>
      </p:sp>
      <p:sp>
        <p:nvSpPr>
          <p:cNvPr id="4" name="Slide Number Placeholder 3"/>
          <p:cNvSpPr>
            <a:spLocks noGrp="1"/>
          </p:cNvSpPr>
          <p:nvPr>
            <p:ph type="sldNum" sz="quarter" idx="5"/>
          </p:nvPr>
        </p:nvSpPr>
        <p:spPr/>
        <p:txBody>
          <a:bodyPr/>
          <a:lstStyle/>
          <a:p>
            <a:fld id="{B475F187-B0DA-4374-AB83-0AE4B517EC05}" type="slidenum">
              <a:rPr lang="en-GB" smtClean="0"/>
              <a:t>28</a:t>
            </a:fld>
            <a:endParaRPr lang="en-GB" dirty="0"/>
          </a:p>
        </p:txBody>
      </p:sp>
    </p:spTree>
    <p:extLst>
      <p:ext uri="{BB962C8B-B14F-4D97-AF65-F5344CB8AC3E}">
        <p14:creationId xmlns:p14="http://schemas.microsoft.com/office/powerpoint/2010/main" val="331573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referrals will initially be reviewed by specialist domestic abuse staff in a centralised Referral Hub; starting with an initial assessment looking at risk and need, and then, where needed, referral to an appropriate follow-up support service most relevant to meet their needs. The Hub will also provide triage, immediate advice, support and safety planning as required. </a:t>
            </a:r>
          </a:p>
          <a:p>
            <a:r>
              <a:rPr lang="en-GB" dirty="0"/>
              <a:t>For those that require further support, the Hub team will refer the young person and/or their parent/guardians on to the most appropriate support package to meet their needs delivered by specially trained Young People’s Domestic Abuse Practitioners</a:t>
            </a:r>
          </a:p>
          <a:p>
            <a:endParaRPr lang="en-GB" dirty="0"/>
          </a:p>
        </p:txBody>
      </p:sp>
      <p:sp>
        <p:nvSpPr>
          <p:cNvPr id="4" name="Slide Number Placeholder 3"/>
          <p:cNvSpPr>
            <a:spLocks noGrp="1"/>
          </p:cNvSpPr>
          <p:nvPr>
            <p:ph type="sldNum" sz="quarter" idx="5"/>
          </p:nvPr>
        </p:nvSpPr>
        <p:spPr/>
        <p:txBody>
          <a:bodyPr/>
          <a:lstStyle/>
          <a:p>
            <a:fld id="{B475F187-B0DA-4374-AB83-0AE4B517EC05}" type="slidenum">
              <a:rPr lang="en-GB" smtClean="0"/>
              <a:t>29</a:t>
            </a:fld>
            <a:endParaRPr lang="en-GB" dirty="0"/>
          </a:p>
        </p:txBody>
      </p:sp>
    </p:spTree>
    <p:extLst>
      <p:ext uri="{BB962C8B-B14F-4D97-AF65-F5344CB8AC3E}">
        <p14:creationId xmlns:p14="http://schemas.microsoft.com/office/powerpoint/2010/main" val="12572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referrals will be initially assessed by the appropriate Project Officer, who will review all relevant information regarding risk.  They will then complete an initial risk assessment including the perpetrator’s suitability for the programme; identification of their most immediate needs; and any action needed to safeguard their victim from further harm. </a:t>
            </a:r>
          </a:p>
          <a:p>
            <a:r>
              <a:rPr lang="en-GB" dirty="0"/>
              <a:t>Some perpetrators may require emergency accommodation as they have been removed from their home due to the risk they pose to their victim and/or family. Temporary accommodation will be provided overnight with support to report to their local housing office the next working day where longer term accommodation is required.  Suitable and safe arrangements will be made to collect any necessary belongings. </a:t>
            </a:r>
          </a:p>
          <a:p>
            <a:r>
              <a:rPr lang="en-GB" dirty="0"/>
              <a:t>Once any immediate needs have been addressed, perpetrators will be allocated to a Project Officer and a full needs and risk assessment will be undertaken with them to identify the most suitable support to address their needs. If, at this stage, perpetrators are unwilling to accept responsibility for their behaviour, one to one motivational interventions will be offered.</a:t>
            </a:r>
          </a:p>
          <a:p>
            <a:r>
              <a:rPr lang="en-GB" dirty="0"/>
              <a:t>Perpetrators ready to engage with the core programme will be supported through a tailored package of interventions to meet their individual needs and guide them through the various stages of behaviour change.</a:t>
            </a:r>
          </a:p>
          <a:p>
            <a:endParaRPr lang="en-GB" dirty="0"/>
          </a:p>
        </p:txBody>
      </p:sp>
      <p:sp>
        <p:nvSpPr>
          <p:cNvPr id="4" name="Slide Number Placeholder 3"/>
          <p:cNvSpPr>
            <a:spLocks noGrp="1"/>
          </p:cNvSpPr>
          <p:nvPr>
            <p:ph type="sldNum" sz="quarter" idx="5"/>
          </p:nvPr>
        </p:nvSpPr>
        <p:spPr/>
        <p:txBody>
          <a:bodyPr/>
          <a:lstStyle/>
          <a:p>
            <a:fld id="{B475F187-B0DA-4374-AB83-0AE4B517EC05}" type="slidenum">
              <a:rPr lang="en-GB" smtClean="0"/>
              <a:t>30</a:t>
            </a:fld>
            <a:endParaRPr lang="en-GB" dirty="0"/>
          </a:p>
        </p:txBody>
      </p:sp>
    </p:spTree>
    <p:extLst>
      <p:ext uri="{BB962C8B-B14F-4D97-AF65-F5344CB8AC3E}">
        <p14:creationId xmlns:p14="http://schemas.microsoft.com/office/powerpoint/2010/main" val="62196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Forensic and Non-forensic Medical Examinations will be carried out at North Yorkshire’s specialist </a:t>
            </a:r>
            <a:r>
              <a:rPr lang="en-GB" dirty="0" err="1"/>
              <a:t>SARC</a:t>
            </a:r>
            <a:r>
              <a:rPr lang="en-GB" dirty="0"/>
              <a:t> premises which will include a full detailed clinical history and examination. </a:t>
            </a:r>
          </a:p>
          <a:p>
            <a:r>
              <a:rPr lang="en-GB" dirty="0"/>
              <a:t>Young People aged 13 years or over can be seen by specialist Forensic Nurse Examiners 24/7 including Bank Holidays, however examinations are usually booked for daytime weekday hours (9-5) wherever possible. </a:t>
            </a:r>
          </a:p>
        </p:txBody>
      </p:sp>
      <p:sp>
        <p:nvSpPr>
          <p:cNvPr id="4" name="Slide Number Placeholder 3"/>
          <p:cNvSpPr>
            <a:spLocks noGrp="1"/>
          </p:cNvSpPr>
          <p:nvPr>
            <p:ph type="sldNum" sz="quarter" idx="5"/>
          </p:nvPr>
        </p:nvSpPr>
        <p:spPr/>
        <p:txBody>
          <a:bodyPr/>
          <a:lstStyle/>
          <a:p>
            <a:fld id="{B475F187-B0DA-4374-AB83-0AE4B517EC05}" type="slidenum">
              <a:rPr lang="en-GB" smtClean="0"/>
              <a:t>31</a:t>
            </a:fld>
            <a:endParaRPr lang="en-GB" dirty="0"/>
          </a:p>
        </p:txBody>
      </p:sp>
    </p:spTree>
    <p:extLst>
      <p:ext uri="{BB962C8B-B14F-4D97-AF65-F5344CB8AC3E}">
        <p14:creationId xmlns:p14="http://schemas.microsoft.com/office/powerpoint/2010/main" val="358297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0.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1.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2.xml"/><Relationship Id="rId4" Type="http://schemas.openxmlformats.org/officeDocument/2006/relationships/image" Target="../media/image17.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2.xml"/><Relationship Id="rId4" Type="http://schemas.openxmlformats.org/officeDocument/2006/relationships/image" Target="../media/image17.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2.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 Id="rId4" Type="http://schemas.openxmlformats.org/officeDocument/2006/relationships/image" Target="../media/image17.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8.xml"/><Relationship Id="rId4" Type="http://schemas.openxmlformats.org/officeDocument/2006/relationships/image" Target="../media/image1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Master" Target="../slideMasters/slideMaster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tif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396888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37014173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7324518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42635030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20138426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510804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16332083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506514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0718192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30576394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29475177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80820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08401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18721854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4118589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25206639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9637437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0418173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13745412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6427199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12181186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22781516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501604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1289015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10500036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41862307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7349576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634534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0859844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2512169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420185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008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171380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954046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319107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138048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240888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10158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1733368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4213659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449445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68644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4121670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4262994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120510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2322267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1777453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31670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64861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610707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1859472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1707226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192867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888732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884408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754323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2477249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2910125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84803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206051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640679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3422290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1116743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2268181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015241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753943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12437429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4013832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15665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920155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222178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16096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2470003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1135376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544590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629285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078080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2575510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052796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983371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537753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241187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4294100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7147678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1614126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4224774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687971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503347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15412924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614839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21268561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6024532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00329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3925538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21408491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30882491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511181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9065132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28588790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0085203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382741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36478749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442486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45235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16957204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35689340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18776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817017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804368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8055303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9059400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4137310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4201411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669789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84095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06F6B71-352A-4464-BAF3-71E7B119DAD3}" type="datetimeFigureOut">
              <a:rPr lang="en-GB" smtClean="0"/>
              <a:t>26/11/2021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561893-3212-4D7A-9DE0-D166B748C678}" type="slidenum">
              <a:rPr lang="en-GB" smtClean="0"/>
              <a:t>‹#›</a:t>
            </a:fld>
            <a:endParaRPr lang="en-GB" dirty="0"/>
          </a:p>
        </p:txBody>
      </p:sp>
    </p:spTree>
    <p:extLst>
      <p:ext uri="{BB962C8B-B14F-4D97-AF65-F5344CB8AC3E}">
        <p14:creationId xmlns:p14="http://schemas.microsoft.com/office/powerpoint/2010/main" val="26843661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0762" y="1221318"/>
            <a:ext cx="2810476" cy="2810476"/>
          </a:xfrm>
          <a:prstGeom prst="rect">
            <a:avLst/>
          </a:prstGeom>
        </p:spPr>
      </p:pic>
      <p:pic>
        <p:nvPicPr>
          <p:cNvPr id="22" name="Picture 21">
            <a:extLst>
              <a:ext uri="{FF2B5EF4-FFF2-40B4-BE49-F238E27FC236}">
                <a16:creationId xmlns:a16="http://schemas.microsoft.com/office/drawing/2014/main" id="{517DE3FF-6616-D54B-B0A4-00ED171B5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2737" y="6287810"/>
            <a:ext cx="877277" cy="191321"/>
          </a:xfrm>
          <a:prstGeom prst="rect">
            <a:avLst/>
          </a:prstGeom>
        </p:spPr>
      </p:pic>
      <p:pic>
        <p:nvPicPr>
          <p:cNvPr id="24" name="Picture 23">
            <a:extLst>
              <a:ext uri="{FF2B5EF4-FFF2-40B4-BE49-F238E27FC236}">
                <a16:creationId xmlns:a16="http://schemas.microsoft.com/office/drawing/2014/main" id="{EFABA545-5A16-5849-A064-EE5990A51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0900" y="4125578"/>
            <a:ext cx="7950201" cy="355600"/>
          </a:xfrm>
          <a:prstGeom prst="rect">
            <a:avLst/>
          </a:prstGeom>
        </p:spPr>
      </p:pic>
      <p:pic>
        <p:nvPicPr>
          <p:cNvPr id="26" name="Picture 25">
            <a:extLst>
              <a:ext uri="{FF2B5EF4-FFF2-40B4-BE49-F238E27FC236}">
                <a16:creationId xmlns:a16="http://schemas.microsoft.com/office/drawing/2014/main" id="{E58F1CFC-2762-C64F-8531-3885E00E96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60121" y="6251389"/>
            <a:ext cx="1279281" cy="293761"/>
          </a:xfrm>
          <a:prstGeom prst="rect">
            <a:avLst/>
          </a:prstGeom>
        </p:spPr>
      </p:pic>
      <p:pic>
        <p:nvPicPr>
          <p:cNvPr id="27" name="Picture 26">
            <a:extLst>
              <a:ext uri="{FF2B5EF4-FFF2-40B4-BE49-F238E27FC236}">
                <a16:creationId xmlns:a16="http://schemas.microsoft.com/office/drawing/2014/main" id="{90364C5C-91EE-3E43-8D38-36D0E45AD4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65985" y="6287810"/>
            <a:ext cx="2590801" cy="272716"/>
          </a:xfrm>
          <a:prstGeom prst="rect">
            <a:avLst/>
          </a:prstGeom>
        </p:spPr>
      </p:pic>
    </p:spTree>
    <p:extLst>
      <p:ext uri="{BB962C8B-B14F-4D97-AF65-F5344CB8AC3E}">
        <p14:creationId xmlns:p14="http://schemas.microsoft.com/office/powerpoint/2010/main" val="40399791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62B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23396" y="1068918"/>
            <a:ext cx="1745207" cy="1745207"/>
          </a:xfrm>
          <a:prstGeom prst="rect">
            <a:avLst/>
          </a:prstGeom>
        </p:spPr>
      </p:pic>
      <p:pic>
        <p:nvPicPr>
          <p:cNvPr id="9" name="Picture 8">
            <a:extLst>
              <a:ext uri="{FF2B5EF4-FFF2-40B4-BE49-F238E27FC236}">
                <a16:creationId xmlns:a16="http://schemas.microsoft.com/office/drawing/2014/main" id="{A07DAC89-4454-754A-A00E-E0C0505A78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2568"/>
            <a:ext cx="12192000" cy="1473200"/>
          </a:xfrm>
          <a:prstGeom prst="rect">
            <a:avLst/>
          </a:prstGeom>
        </p:spPr>
      </p:pic>
      <p:pic>
        <p:nvPicPr>
          <p:cNvPr id="17" name="Picture 16">
            <a:extLst>
              <a:ext uri="{FF2B5EF4-FFF2-40B4-BE49-F238E27FC236}">
                <a16:creationId xmlns:a16="http://schemas.microsoft.com/office/drawing/2014/main" id="{8742B85D-1595-FF44-BEA1-9F217BB453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02461" y="6287810"/>
            <a:ext cx="877277" cy="191321"/>
          </a:xfrm>
          <a:prstGeom prst="rect">
            <a:avLst/>
          </a:prstGeom>
        </p:spPr>
      </p:pic>
      <p:pic>
        <p:nvPicPr>
          <p:cNvPr id="18" name="Picture 17">
            <a:extLst>
              <a:ext uri="{FF2B5EF4-FFF2-40B4-BE49-F238E27FC236}">
                <a16:creationId xmlns:a16="http://schemas.microsoft.com/office/drawing/2014/main" id="{2D047349-26F6-F848-A2B9-457C427054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19845" y="6251389"/>
            <a:ext cx="1279281" cy="293761"/>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765667" y="2993542"/>
            <a:ext cx="6554178" cy="293158"/>
          </a:xfrm>
          <a:prstGeom prst="rect">
            <a:avLst/>
          </a:prstGeom>
        </p:spPr>
      </p:pic>
      <p:pic>
        <p:nvPicPr>
          <p:cNvPr id="20" name="Picture 19">
            <a:extLst>
              <a:ext uri="{FF2B5EF4-FFF2-40B4-BE49-F238E27FC236}">
                <a16:creationId xmlns:a16="http://schemas.microsoft.com/office/drawing/2014/main" id="{CDBB4FA4-5D45-5F44-A438-7EC5417C251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09" y="6287810"/>
            <a:ext cx="2590801" cy="272716"/>
          </a:xfrm>
          <a:prstGeom prst="rect">
            <a:avLst/>
          </a:prstGeom>
        </p:spPr>
      </p:pic>
    </p:spTree>
    <p:extLst>
      <p:ext uri="{BB962C8B-B14F-4D97-AF65-F5344CB8AC3E}">
        <p14:creationId xmlns:p14="http://schemas.microsoft.com/office/powerpoint/2010/main" val="38363087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B002D2-0A0C-1845-9FD4-C93B2B79281A}"/>
              </a:ext>
            </a:extLst>
          </p:cNvPr>
          <p:cNvSpPr>
            <a:spLocks noGrp="1"/>
          </p:cNvSpPr>
          <p:nvPr>
            <p:ph sz="quarter" idx="10"/>
          </p:nvPr>
        </p:nvSpPr>
        <p:spPr>
          <a:xfrm>
            <a:off x="491880" y="1570404"/>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545FEFBE-2C28-6F47-853F-74CC09D25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9" name="Picture 8">
            <a:extLst>
              <a:ext uri="{FF2B5EF4-FFF2-40B4-BE49-F238E27FC236}">
                <a16:creationId xmlns:a16="http://schemas.microsoft.com/office/drawing/2014/main" id="{A62FE7EF-EA69-974B-BA1A-AF5208CBFB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11135781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DB11CA9-9D11-FA4E-A117-1DEBCFCDE059}"/>
              </a:ext>
            </a:extLst>
          </p:cNvPr>
          <p:cNvSpPr>
            <a:spLocks noGrp="1"/>
          </p:cNvSpPr>
          <p:nvPr>
            <p:ph sz="quarter" idx="10"/>
          </p:nvPr>
        </p:nvSpPr>
        <p:spPr>
          <a:xfrm>
            <a:off x="491880" y="1441450"/>
            <a:ext cx="4267200" cy="3751263"/>
          </a:xfrm>
          <a:solidFill>
            <a:schemeClr val="tx2">
              <a:alpha val="70000"/>
            </a:schemeClr>
          </a:solidFill>
        </p:spPr>
        <p:txBody>
          <a:bodyPr lIns="180000" tIns="180000" rIns="180000" bIns="180000"/>
          <a:lstStyle>
            <a:lvl1pPr marL="0" indent="0">
              <a:buNone/>
              <a:defRPr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pic>
        <p:nvPicPr>
          <p:cNvPr id="9" name="Picture 8">
            <a:extLst>
              <a:ext uri="{FF2B5EF4-FFF2-40B4-BE49-F238E27FC236}">
                <a16:creationId xmlns:a16="http://schemas.microsoft.com/office/drawing/2014/main" id="{7E4AFDBC-331B-464C-987C-994ADF0429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10" name="Picture 9">
            <a:extLst>
              <a:ext uri="{FF2B5EF4-FFF2-40B4-BE49-F238E27FC236}">
                <a16:creationId xmlns:a16="http://schemas.microsoft.com/office/drawing/2014/main" id="{30E666DD-FFBB-C241-9875-CEEFAD3988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32888101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15016640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3884179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43E-5422-BF43-882B-99E918655F88}"/>
              </a:ext>
            </a:extLst>
          </p:cNvPr>
          <p:cNvSpPr>
            <a:spLocks noGrp="1"/>
          </p:cNvSpPr>
          <p:nvPr>
            <p:ph type="title"/>
          </p:nvPr>
        </p:nvSpPr>
        <p:spPr>
          <a:xfrm>
            <a:off x="493200" y="457200"/>
            <a:ext cx="3932237"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1C725A6-5076-FE46-8D9D-948264DAEC88}"/>
              </a:ext>
            </a:extLst>
          </p:cNvPr>
          <p:cNvSpPr>
            <a:spLocks noGrp="1"/>
          </p:cNvSpPr>
          <p:nvPr>
            <p:ph type="pic" idx="1"/>
          </p:nvPr>
        </p:nvSpPr>
        <p:spPr>
          <a:xfrm>
            <a:off x="5183188" y="1"/>
            <a:ext cx="566065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EF67F-3ACA-1A49-9AE3-EF2B584ABF46}"/>
              </a:ext>
            </a:extLst>
          </p:cNvPr>
          <p:cNvSpPr>
            <a:spLocks noGrp="1"/>
          </p:cNvSpPr>
          <p:nvPr>
            <p:ph type="body" sz="half" idx="2"/>
          </p:nvPr>
        </p:nvSpPr>
        <p:spPr>
          <a:xfrm>
            <a:off x="493200" y="2057400"/>
            <a:ext cx="3932237" cy="3724886"/>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426F3C17-7D49-904C-9854-F15D6C3195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9" name="Picture 8">
            <a:extLst>
              <a:ext uri="{FF2B5EF4-FFF2-40B4-BE49-F238E27FC236}">
                <a16:creationId xmlns:a16="http://schemas.microsoft.com/office/drawing/2014/main" id="{6325748F-A25C-0642-97FE-AFEA30B4EF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pic>
        <p:nvPicPr>
          <p:cNvPr id="7" name="Picture 6">
            <a:extLst>
              <a:ext uri="{FF2B5EF4-FFF2-40B4-BE49-F238E27FC236}">
                <a16:creationId xmlns:a16="http://schemas.microsoft.com/office/drawing/2014/main" id="{2CDF2CA8-01C4-4141-8F2F-FC3FD423C1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6846" y="5782286"/>
            <a:ext cx="788400" cy="788400"/>
          </a:xfrm>
          <a:prstGeom prst="rect">
            <a:avLst/>
          </a:prstGeom>
        </p:spPr>
      </p:pic>
      <p:pic>
        <p:nvPicPr>
          <p:cNvPr id="10" name="Picture 9">
            <a:extLst>
              <a:ext uri="{FF2B5EF4-FFF2-40B4-BE49-F238E27FC236}">
                <a16:creationId xmlns:a16="http://schemas.microsoft.com/office/drawing/2014/main" id="{46EC6ABD-A175-EB4E-8A05-BA3D1A06EC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781686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772B7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53110C-6CEF-D44E-A4BA-E4120F3EAB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748" y="413417"/>
            <a:ext cx="2104504" cy="2104504"/>
          </a:xfrm>
          <a:prstGeom prst="rect">
            <a:avLst/>
          </a:prstGeom>
        </p:spPr>
      </p:pic>
      <p:pic>
        <p:nvPicPr>
          <p:cNvPr id="19" name="Picture 18">
            <a:extLst>
              <a:ext uri="{FF2B5EF4-FFF2-40B4-BE49-F238E27FC236}">
                <a16:creationId xmlns:a16="http://schemas.microsoft.com/office/drawing/2014/main" id="{9C793BBB-6453-ED47-811A-0EEFE6B641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6777" y="2543321"/>
            <a:ext cx="5738445" cy="256672"/>
          </a:xfrm>
          <a:prstGeom prst="rect">
            <a:avLst/>
          </a:prstGeom>
        </p:spPr>
      </p:pic>
      <p:pic>
        <p:nvPicPr>
          <p:cNvPr id="3" name="Picture 2">
            <a:extLst>
              <a:ext uri="{FF2B5EF4-FFF2-40B4-BE49-F238E27FC236}">
                <a16:creationId xmlns:a16="http://schemas.microsoft.com/office/drawing/2014/main" id="{4BA6D592-AAB6-9041-9643-7981DE2673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21408"/>
            <a:ext cx="12192000" cy="1473200"/>
          </a:xfrm>
          <a:prstGeom prst="rect">
            <a:avLst/>
          </a:prstGeom>
        </p:spPr>
      </p:pic>
      <p:pic>
        <p:nvPicPr>
          <p:cNvPr id="6" name="Picture 5">
            <a:extLst>
              <a:ext uri="{FF2B5EF4-FFF2-40B4-BE49-F238E27FC236}">
                <a16:creationId xmlns:a16="http://schemas.microsoft.com/office/drawing/2014/main" id="{28214219-AD5A-9A42-9DD6-426861E0AE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754" y="5316023"/>
            <a:ext cx="8818491" cy="752878"/>
          </a:xfrm>
          <a:prstGeom prst="rect">
            <a:avLst/>
          </a:prstGeom>
        </p:spPr>
      </p:pic>
    </p:spTree>
    <p:extLst>
      <p:ext uri="{BB962C8B-B14F-4D97-AF65-F5344CB8AC3E}">
        <p14:creationId xmlns:p14="http://schemas.microsoft.com/office/powerpoint/2010/main" val="7783661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772B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1D7-5A2F-C542-9D2F-F1147466CC98}"/>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690D4103-8FA6-C448-B421-9DB9873F27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200" y="5781600"/>
            <a:ext cx="784800" cy="784800"/>
          </a:xfrm>
          <a:prstGeom prst="rect">
            <a:avLst/>
          </a:prstGeom>
        </p:spPr>
      </p:pic>
      <p:pic>
        <p:nvPicPr>
          <p:cNvPr id="8" name="Picture 7">
            <a:extLst>
              <a:ext uri="{FF2B5EF4-FFF2-40B4-BE49-F238E27FC236}">
                <a16:creationId xmlns:a16="http://schemas.microsoft.com/office/drawing/2014/main" id="{4A331B28-1381-8D4D-9055-2B05779B0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880" y="6342293"/>
            <a:ext cx="3471008" cy="155253"/>
          </a:xfrm>
          <a:prstGeom prst="rect">
            <a:avLst/>
          </a:prstGeom>
        </p:spPr>
      </p:pic>
    </p:spTree>
    <p:extLst>
      <p:ext uri="{BB962C8B-B14F-4D97-AF65-F5344CB8AC3E}">
        <p14:creationId xmlns:p14="http://schemas.microsoft.com/office/powerpoint/2010/main" val="22873124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4DFDB-72F3-8E43-B6D7-DE66CD0BE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5892" y="5782286"/>
            <a:ext cx="789354" cy="789354"/>
          </a:xfrm>
          <a:prstGeom prst="rect">
            <a:avLst/>
          </a:prstGeom>
        </p:spPr>
      </p:pic>
      <p:pic>
        <p:nvPicPr>
          <p:cNvPr id="8" name="Picture 7">
            <a:extLst>
              <a:ext uri="{FF2B5EF4-FFF2-40B4-BE49-F238E27FC236}">
                <a16:creationId xmlns:a16="http://schemas.microsoft.com/office/drawing/2014/main" id="{ECA75887-F989-7041-83EE-7E88113C6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200" y="6343200"/>
            <a:ext cx="3474000" cy="155387"/>
          </a:xfrm>
          <a:prstGeom prst="rect">
            <a:avLst/>
          </a:prstGeom>
        </p:spPr>
      </p:pic>
    </p:spTree>
    <p:extLst>
      <p:ext uri="{BB962C8B-B14F-4D97-AF65-F5344CB8AC3E}">
        <p14:creationId xmlns:p14="http://schemas.microsoft.com/office/powerpoint/2010/main" val="226412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heme" Target="../theme/theme10.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theme" Target="../theme/theme11.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theme" Target="../theme/theme12.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heme" Target="../theme/theme8.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9.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6F6B71-352A-4464-BAF3-71E7B119DAD3}" type="datetimeFigureOut">
              <a:rPr lang="en-GB" smtClean="0"/>
              <a:t>26/11/2021</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561893-3212-4D7A-9DE0-D166B748C678}" type="slidenum">
              <a:rPr lang="en-GB" smtClean="0"/>
              <a:t>‹#›</a:t>
            </a:fld>
            <a:endParaRPr lang="en-GB" dirty="0"/>
          </a:p>
        </p:txBody>
      </p:sp>
    </p:spTree>
    <p:extLst>
      <p:ext uri="{BB962C8B-B14F-4D97-AF65-F5344CB8AC3E}">
        <p14:creationId xmlns:p14="http://schemas.microsoft.com/office/powerpoint/2010/main" val="33923676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66938182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211020205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324635081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174380293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42094367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35282353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31686796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155608892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255976302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392555467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2E0-47FC-DA4E-B0F6-06AC60D50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2B8D-CAFF-EA4E-AA49-1CA3BA32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5461-F1A8-504F-A253-87458113E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B79A-7EFB-F548-9DB7-D68A98D9B81B}" type="datetime1">
              <a:rPr lang="en-GB" smtClean="0"/>
              <a:t>26/11/2021</a:t>
            </a:fld>
            <a:endParaRPr lang="en-US"/>
          </a:p>
        </p:txBody>
      </p:sp>
      <p:sp>
        <p:nvSpPr>
          <p:cNvPr id="5" name="Footer Placeholder 4">
            <a:extLst>
              <a:ext uri="{FF2B5EF4-FFF2-40B4-BE49-F238E27FC236}">
                <a16:creationId xmlns:a16="http://schemas.microsoft.com/office/drawing/2014/main" id="{B27C6D72-77C2-2A41-BEBC-8C3C063C0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www.idas.org.uk</a:t>
            </a:r>
          </a:p>
        </p:txBody>
      </p:sp>
      <p:sp>
        <p:nvSpPr>
          <p:cNvPr id="6" name="Slide Number Placeholder 5">
            <a:extLst>
              <a:ext uri="{FF2B5EF4-FFF2-40B4-BE49-F238E27FC236}">
                <a16:creationId xmlns:a16="http://schemas.microsoft.com/office/drawing/2014/main" id="{C7F58AFD-A3AE-A54C-99BC-B6DD523B0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F88D6-F1A5-AA48-BB6E-D08102119BF0}" type="slidenum">
              <a:rPr lang="en-US" smtClean="0"/>
              <a:t>‹#›</a:t>
            </a:fld>
            <a:endParaRPr lang="en-US"/>
          </a:p>
        </p:txBody>
      </p:sp>
    </p:spTree>
    <p:extLst>
      <p:ext uri="{BB962C8B-B14F-4D97-AF65-F5344CB8AC3E}">
        <p14:creationId xmlns:p14="http://schemas.microsoft.com/office/powerpoint/2010/main" val="265844978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sh@york.gov.uk" TargetMode="External"/><Relationship Id="rId2" Type="http://schemas.openxmlformats.org/officeDocument/2006/relationships/hyperlink" Target="mailto:edt@northyorks.gov.uk" TargetMode="External"/><Relationship Id="rId1" Type="http://schemas.openxmlformats.org/officeDocument/2006/relationships/slideLayout" Target="../slideLayouts/slideLayout2.xml"/><Relationship Id="rId4" Type="http://schemas.openxmlformats.org/officeDocument/2006/relationships/hyperlink" Target="mailto:earlyhelp@york.gov.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2" Type="http://schemas.openxmlformats.org/officeDocument/2006/relationships/hyperlink" Target="mailto:childrensfrontdoor@york.gov.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das.org.uk/contact/make-a-referr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idas.org.u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das.org.uk/contact/make-a-referr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info@idas.org.u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das.org.uk/contact/make-a-referr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respect.project@idas.cjsm.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das.org.uk/contact/make-a-referra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info@idas.org.uk"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help@supportingvictims.org" TargetMode="External"/><Relationship Id="rId2" Type="http://schemas.openxmlformats.org/officeDocument/2006/relationships/hyperlink" Target="http://www.supportingvictims.org/" TargetMode="External"/><Relationship Id="rId1" Type="http://schemas.openxmlformats.org/officeDocument/2006/relationships/slideLayout" Target="../slideLayouts/slideLayout2.xml"/><Relationship Id="rId4" Type="http://schemas.openxmlformats.org/officeDocument/2006/relationships/hyperlink" Target="mailto:supportingvictims@northyorkshire.police.uk"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mailto:Zoe.Stephenson-Jones@childrenssociety.org.u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leah.taylforth@paceuk.inf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firstlive.orcuma.com/ny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clare@nyy.org.uk"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orthyorkshire-pfcc.gov.uk/for-you/young-people/youth/kymsgame/" TargetMode="External"/><Relationship Id="rId2" Type="http://schemas.openxmlformats.org/officeDocument/2006/relationships/hyperlink" Target="https://www.northyorkshire-pfcc.gov.uk/for-you/young-people/yout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help@supportingvictims.org" TargetMode="External"/><Relationship Id="rId2" Type="http://schemas.openxmlformats.org/officeDocument/2006/relationships/hyperlink" Target="http://www.supportingvictims.org/" TargetMode="External"/><Relationship Id="rId1" Type="http://schemas.openxmlformats.org/officeDocument/2006/relationships/slideLayout" Target="../slideLayouts/slideLayout2.xml"/><Relationship Id="rId5" Type="http://schemas.openxmlformats.org/officeDocument/2006/relationships/hyperlink" Target="https://www.supportingvictims.org/advice/i-or-someone-i-know-is-experiencing-personal-abuse/" TargetMode="External"/><Relationship Id="rId4" Type="http://schemas.openxmlformats.org/officeDocument/2006/relationships/hyperlink" Target="mailto:supportingvictims@northyorkshire.police.uk"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northyorkshire-pfcc.gov.uk/how-can-we-help/community-projects/apply-community-fund/" TargetMode="External"/><Relationship Id="rId2" Type="http://schemas.openxmlformats.org/officeDocument/2006/relationships/hyperlink" Target="https://www.northyorkshire-pfcc.gov.uk/for-you/services/commissioned-services/" TargetMode="External"/><Relationship Id="rId1" Type="http://schemas.openxmlformats.org/officeDocument/2006/relationships/slideLayout" Target="../slideLayouts/slideLayout2.xml"/><Relationship Id="rId4" Type="http://schemas.openxmlformats.org/officeDocument/2006/relationships/hyperlink" Target="https://www.northyorkshire-pfcc.gov.uk/for-you/partnership/non-commissioned-community-safety-servic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michael.benson@changinglives.cjsm.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3" Type="http://schemas.openxmlformats.org/officeDocument/2006/relationships/hyperlink" Target="https://familiessocial.org/" TargetMode="External"/><Relationship Id="rId2" Type="http://schemas.openxmlformats.org/officeDocument/2006/relationships/hyperlink" Target="mailto:enquiries@yorkcarerscentre.co.uk" TargetMode="Externa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hyperlink" Target="http://famanon.org.uk/"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3.svg"/><Relationship Id="rId2" Type="http://schemas.openxmlformats.org/officeDocument/2006/relationships/notesSlide" Target="../notesSlides/notesSlide15.xml"/><Relationship Id="rId16" Type="http://schemas.openxmlformats.org/officeDocument/2006/relationships/image" Target="../media/image37.svg"/><Relationship Id="rId1" Type="http://schemas.openxmlformats.org/officeDocument/2006/relationships/slideLayout" Target="../slideLayouts/slideLayout29.xml"/><Relationship Id="rId6" Type="http://schemas.openxmlformats.org/officeDocument/2006/relationships/image" Target="../media/image27.svg"/><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5.png"/><Relationship Id="rId14" Type="http://schemas.openxmlformats.org/officeDocument/2006/relationships/image" Target="../media/image35.svg"/></Relationships>
</file>

<file path=ppt/slides/_rels/slide5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9.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1.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5.svg"/></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image" Target="NULL"/><Relationship Id="rId7" Type="http://schemas.openxmlformats.org/officeDocument/2006/relationships/image" Target="../media/image53.png"/><Relationship Id="rId12"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5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NUL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79.xml"/><Relationship Id="rId6" Type="http://schemas.openxmlformats.org/officeDocument/2006/relationships/image" Target="../media/image5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7.png"/></Relationships>
</file>

<file path=ppt/slides/_rels/slide6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89.xml"/><Relationship Id="rId6" Type="http://schemas.openxmlformats.org/officeDocument/2006/relationships/image" Target="../media/image5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828799"/>
          </a:xfrm>
        </p:spPr>
        <p:txBody>
          <a:bodyPr/>
          <a:lstStyle/>
          <a:p>
            <a:pPr algn="ctr"/>
            <a:r>
              <a:rPr lang="en-GB" sz="4000" dirty="0" smtClean="0"/>
              <a:t>CYSCP Learning Masterclass</a:t>
            </a:r>
            <a:br>
              <a:rPr lang="en-GB" sz="4000" dirty="0" smtClean="0"/>
            </a:br>
            <a:r>
              <a:rPr lang="en-GB" sz="4000" dirty="0" smtClean="0"/>
              <a:t>30 November 2021, </a:t>
            </a:r>
            <a:r>
              <a:rPr lang="en-GB" sz="4000" dirty="0" smtClean="0"/>
              <a:t>9:00 </a:t>
            </a:r>
            <a:r>
              <a:rPr lang="en-GB" sz="4000" dirty="0" smtClean="0"/>
              <a:t>– </a:t>
            </a:r>
            <a:r>
              <a:rPr lang="en-GB" sz="4000" dirty="0" smtClean="0"/>
              <a:t>11:00</a:t>
            </a:r>
            <a:endParaRPr lang="en-GB"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6877" y="0"/>
            <a:ext cx="6507126" cy="1942528"/>
          </a:xfrm>
          <a:prstGeom prst="rect">
            <a:avLst/>
          </a:prstGeom>
        </p:spPr>
      </p:pic>
      <p:sp>
        <p:nvSpPr>
          <p:cNvPr id="3" name="TextBox 2"/>
          <p:cNvSpPr txBox="1"/>
          <p:nvPr/>
        </p:nvSpPr>
        <p:spPr>
          <a:xfrm>
            <a:off x="1811867" y="4233333"/>
            <a:ext cx="7315200" cy="1077218"/>
          </a:xfrm>
          <a:prstGeom prst="rect">
            <a:avLst/>
          </a:prstGeom>
          <a:noFill/>
        </p:spPr>
        <p:txBody>
          <a:bodyPr wrap="square" rtlCol="0">
            <a:spAutoFit/>
          </a:bodyPr>
          <a:lstStyle/>
          <a:p>
            <a:pPr algn="ctr"/>
            <a:r>
              <a:rPr lang="en-GB" sz="3200" dirty="0">
                <a:solidFill>
                  <a:srgbClr val="90C226"/>
                </a:solidFill>
                <a:ea typeface="+mj-ea"/>
                <a:cs typeface="+mj-cs"/>
              </a:rPr>
              <a:t>‘</a:t>
            </a:r>
            <a:r>
              <a:rPr lang="en-GB" sz="3200" b="1" dirty="0">
                <a:solidFill>
                  <a:srgbClr val="90C226"/>
                </a:solidFill>
                <a:ea typeface="+mj-ea"/>
                <a:cs typeface="+mj-cs"/>
              </a:rPr>
              <a:t>Safeguarding is Everyone’s Business’ </a:t>
            </a:r>
            <a:r>
              <a:rPr lang="en-GB" sz="3200" dirty="0">
                <a:solidFill>
                  <a:srgbClr val="90C226"/>
                </a:solidFill>
                <a:ea typeface="+mj-ea"/>
                <a:cs typeface="+mj-cs"/>
              </a:rPr>
              <a:t>(Working Together, 2018)</a:t>
            </a:r>
            <a:endParaRPr lang="en-GB" dirty="0"/>
          </a:p>
        </p:txBody>
      </p:sp>
    </p:spTree>
    <p:extLst>
      <p:ext uri="{BB962C8B-B14F-4D97-AF65-F5344CB8AC3E}">
        <p14:creationId xmlns:p14="http://schemas.microsoft.com/office/powerpoint/2010/main" val="364427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have a Safeguarding Concern for a child </a:t>
            </a:r>
            <a:endParaRPr lang="en-GB" dirty="0"/>
          </a:p>
        </p:txBody>
      </p:sp>
      <p:sp>
        <p:nvSpPr>
          <p:cNvPr id="3" name="Content Placeholder 2"/>
          <p:cNvSpPr>
            <a:spLocks noGrp="1"/>
          </p:cNvSpPr>
          <p:nvPr>
            <p:ph idx="1"/>
          </p:nvPr>
        </p:nvSpPr>
        <p:spPr>
          <a:xfrm>
            <a:off x="677333" y="1930399"/>
            <a:ext cx="9125885" cy="4230558"/>
          </a:xfrm>
        </p:spPr>
        <p:txBody>
          <a:bodyPr>
            <a:normAutofit/>
          </a:bodyPr>
          <a:lstStyle/>
          <a:p>
            <a:r>
              <a:rPr lang="en-GB" sz="2000" dirty="0" smtClean="0"/>
              <a:t>Does the child require an immediate safeguarding response –( phone police or  secure immediate medical attention), where a child is at risk of significant harm make contact with </a:t>
            </a:r>
            <a:r>
              <a:rPr lang="en-GB" sz="2000" dirty="0" smtClean="0">
                <a:solidFill>
                  <a:schemeClr val="accent1">
                    <a:lumMod val="75000"/>
                  </a:schemeClr>
                </a:solidFill>
              </a:rPr>
              <a:t>MASH</a:t>
            </a:r>
            <a:r>
              <a:rPr lang="en-GB" sz="2000" dirty="0" smtClean="0"/>
              <a:t> via </a:t>
            </a:r>
            <a:r>
              <a:rPr lang="en-GB" sz="2000" dirty="0"/>
              <a:t>telephone - 01904 </a:t>
            </a:r>
            <a:r>
              <a:rPr lang="en-GB" sz="2000" dirty="0" smtClean="0"/>
              <a:t>551900 </a:t>
            </a:r>
          </a:p>
          <a:p>
            <a:r>
              <a:rPr lang="en-GB" sz="2000" dirty="0" smtClean="0"/>
              <a:t>Outside </a:t>
            </a:r>
            <a:r>
              <a:rPr lang="en-GB" sz="2000" dirty="0"/>
              <a:t>office hours, at weekends and on public holidays, contact the emergency duty </a:t>
            </a:r>
            <a:r>
              <a:rPr lang="en-GB" sz="2000" dirty="0" smtClean="0"/>
              <a:t>team telephone </a:t>
            </a:r>
            <a:r>
              <a:rPr lang="en-GB" sz="2000" dirty="0"/>
              <a:t>- 01609 </a:t>
            </a:r>
            <a:r>
              <a:rPr lang="en-GB" sz="2000" dirty="0" smtClean="0"/>
              <a:t>780780email </a:t>
            </a:r>
            <a:r>
              <a:rPr lang="en-GB" sz="2000" dirty="0"/>
              <a:t> </a:t>
            </a:r>
            <a:r>
              <a:rPr lang="en-GB" sz="2000" b="1" dirty="0">
                <a:hlinkClick r:id="rId2"/>
              </a:rPr>
              <a:t>edt@northyorks.gov.uk</a:t>
            </a:r>
            <a:endParaRPr lang="en-GB" sz="2000" dirty="0"/>
          </a:p>
          <a:p>
            <a:r>
              <a:rPr lang="en-GB" sz="2000" dirty="0" smtClean="0"/>
              <a:t>To make a referral to CSC  or </a:t>
            </a:r>
            <a:r>
              <a:rPr lang="en-GB" sz="2000" dirty="0"/>
              <a:t>access </a:t>
            </a:r>
            <a:r>
              <a:rPr lang="en-GB" sz="2000" dirty="0" smtClean="0"/>
              <a:t>advice: Make a referral to </a:t>
            </a:r>
            <a:r>
              <a:rPr lang="en-GB" sz="2000" dirty="0" smtClean="0">
                <a:solidFill>
                  <a:schemeClr val="accent1">
                    <a:lumMod val="75000"/>
                  </a:schemeClr>
                </a:solidFill>
              </a:rPr>
              <a:t>MASH  </a:t>
            </a:r>
            <a:r>
              <a:rPr lang="en-GB" sz="2000" dirty="0" smtClean="0"/>
              <a:t>using the referral form and email  </a:t>
            </a:r>
            <a:r>
              <a:rPr lang="en-GB" sz="2000" dirty="0"/>
              <a:t>- </a:t>
            </a:r>
            <a:r>
              <a:rPr lang="en-GB" sz="2000" b="1" dirty="0" smtClean="0">
                <a:hlinkClick r:id="rId3"/>
              </a:rPr>
              <a:t>mash@york.gov.uk</a:t>
            </a:r>
            <a:endParaRPr lang="en-GB" sz="2000" b="1" dirty="0" smtClean="0"/>
          </a:p>
          <a:p>
            <a:r>
              <a:rPr lang="en-GB" sz="2000" dirty="0" smtClean="0"/>
              <a:t>To request support from the Child and Family </a:t>
            </a:r>
            <a:r>
              <a:rPr lang="en-GB" sz="2000" dirty="0"/>
              <a:t>S</a:t>
            </a:r>
            <a:r>
              <a:rPr lang="en-GB" sz="2000" dirty="0" smtClean="0"/>
              <a:t>upport </a:t>
            </a:r>
            <a:r>
              <a:rPr lang="en-GB" sz="2000" dirty="0"/>
              <a:t>S</a:t>
            </a:r>
            <a:r>
              <a:rPr lang="en-GB" sz="2000" dirty="0" smtClean="0"/>
              <a:t>ervice at an early help level: email  the early help assessment to -</a:t>
            </a:r>
            <a:r>
              <a:rPr lang="en-GB" sz="2000" dirty="0"/>
              <a:t> </a:t>
            </a:r>
            <a:r>
              <a:rPr lang="en-GB" sz="2000" b="1" dirty="0">
                <a:hlinkClick r:id="rId4"/>
              </a:rPr>
              <a:t>earlyhelp@york.gov.uk</a:t>
            </a:r>
            <a:endParaRPr lang="en-GB" sz="2000" dirty="0"/>
          </a:p>
          <a:p>
            <a:endParaRPr lang="en-GB" dirty="0" smtClean="0"/>
          </a:p>
        </p:txBody>
      </p:sp>
    </p:spTree>
    <p:extLst>
      <p:ext uri="{BB962C8B-B14F-4D97-AF65-F5344CB8AC3E}">
        <p14:creationId xmlns:p14="http://schemas.microsoft.com/office/powerpoint/2010/main" val="256514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Multi-Agency </a:t>
            </a:r>
            <a:r>
              <a:rPr lang="en-GB" dirty="0"/>
              <a:t>S</a:t>
            </a:r>
            <a:r>
              <a:rPr lang="en-GB" dirty="0" smtClean="0"/>
              <a:t>afeguarding Hub (MASH)</a:t>
            </a:r>
            <a:endParaRPr lang="en-GB" dirty="0"/>
          </a:p>
        </p:txBody>
      </p:sp>
      <p:sp>
        <p:nvSpPr>
          <p:cNvPr id="3" name="Content Placeholder 2"/>
          <p:cNvSpPr>
            <a:spLocks noGrp="1"/>
          </p:cNvSpPr>
          <p:nvPr>
            <p:ph idx="1"/>
          </p:nvPr>
        </p:nvSpPr>
        <p:spPr>
          <a:xfrm>
            <a:off x="677333" y="2160589"/>
            <a:ext cx="9179047" cy="4357169"/>
          </a:xfrm>
        </p:spPr>
        <p:txBody>
          <a:bodyPr>
            <a:noAutofit/>
          </a:bodyPr>
          <a:lstStyle/>
          <a:p>
            <a:r>
              <a:rPr lang="en-GB" sz="2000" dirty="0" smtClean="0"/>
              <a:t>A single point of access for referrals into Childrens Social </a:t>
            </a:r>
            <a:r>
              <a:rPr lang="en-GB" sz="2000" dirty="0"/>
              <a:t>C</a:t>
            </a:r>
            <a:r>
              <a:rPr lang="en-GB" sz="2000" dirty="0" smtClean="0"/>
              <a:t>are and the Child and Family </a:t>
            </a:r>
            <a:r>
              <a:rPr lang="en-GB" sz="2000" dirty="0"/>
              <a:t>S</a:t>
            </a:r>
            <a:r>
              <a:rPr lang="en-GB" sz="2000" dirty="0" smtClean="0"/>
              <a:t>upport </a:t>
            </a:r>
            <a:r>
              <a:rPr lang="en-GB" sz="2000" dirty="0"/>
              <a:t>S</a:t>
            </a:r>
            <a:r>
              <a:rPr lang="en-GB" sz="2000" dirty="0" smtClean="0"/>
              <a:t>ervice previously known as local area teams. </a:t>
            </a:r>
          </a:p>
          <a:p>
            <a:r>
              <a:rPr lang="en-GB" sz="2000" dirty="0" smtClean="0"/>
              <a:t>A multi-agency </a:t>
            </a:r>
            <a:r>
              <a:rPr lang="en-GB" sz="2000" dirty="0"/>
              <a:t>team of professionals from core agencies (i.e. Children’s Social Care, Police, Health, Education, </a:t>
            </a:r>
            <a:r>
              <a:rPr lang="en-GB" sz="2000" dirty="0" smtClean="0"/>
              <a:t>Youth Justice Service, early help co-ordinator ) who </a:t>
            </a:r>
            <a:r>
              <a:rPr lang="en-GB" sz="2000" dirty="0"/>
              <a:t>continue to be employed by their individual agencies </a:t>
            </a:r>
            <a:r>
              <a:rPr lang="en-GB" sz="2000" dirty="0" smtClean="0"/>
              <a:t>and  </a:t>
            </a:r>
            <a:r>
              <a:rPr lang="en-GB" sz="2000" dirty="0"/>
              <a:t>are co-located in one </a:t>
            </a:r>
            <a:r>
              <a:rPr lang="en-GB" sz="2000" dirty="0" smtClean="0"/>
              <a:t>office.  Virtual at this time. </a:t>
            </a:r>
          </a:p>
          <a:p>
            <a:r>
              <a:rPr lang="en-GB" sz="2000" dirty="0"/>
              <a:t>D</a:t>
            </a:r>
            <a:r>
              <a:rPr lang="en-GB" sz="2000" dirty="0" smtClean="0"/>
              <a:t>elivers </a:t>
            </a:r>
            <a:r>
              <a:rPr lang="en-GB" sz="2000" dirty="0"/>
              <a:t>an integrated </a:t>
            </a:r>
            <a:r>
              <a:rPr lang="en-GB" sz="2000" dirty="0" smtClean="0"/>
              <a:t>service with </a:t>
            </a:r>
            <a:r>
              <a:rPr lang="en-GB" sz="2000" dirty="0"/>
              <a:t>the aim to research and interpret available information about the child/young person and their family and to determine what is proportionate and relevant to share to assist decision </a:t>
            </a:r>
            <a:r>
              <a:rPr lang="en-GB" sz="2000" dirty="0" smtClean="0"/>
              <a:t>making. To ensure </a:t>
            </a:r>
            <a:r>
              <a:rPr lang="en-GB" sz="2000" dirty="0"/>
              <a:t>that every child in </a:t>
            </a:r>
            <a:r>
              <a:rPr lang="en-GB" sz="2000" dirty="0" smtClean="0"/>
              <a:t>York  </a:t>
            </a:r>
            <a:r>
              <a:rPr lang="en-GB" sz="2000" dirty="0"/>
              <a:t>has the right help at the right time to </a:t>
            </a:r>
            <a:r>
              <a:rPr lang="en-GB" sz="2000" dirty="0" smtClean="0"/>
              <a:t>assess risk and respond to children's needs. </a:t>
            </a:r>
            <a:endParaRPr lang="en-GB" sz="2000" dirty="0"/>
          </a:p>
        </p:txBody>
      </p:sp>
    </p:spTree>
    <p:extLst>
      <p:ext uri="{BB962C8B-B14F-4D97-AF65-F5344CB8AC3E}">
        <p14:creationId xmlns:p14="http://schemas.microsoft.com/office/powerpoint/2010/main" val="238688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MASH - What happens when you make a referral?</a:t>
            </a:r>
            <a:endParaRPr lang="en-GB" dirty="0"/>
          </a:p>
        </p:txBody>
      </p:sp>
      <p:sp>
        <p:nvSpPr>
          <p:cNvPr id="3" name="Content Placeholder 2"/>
          <p:cNvSpPr>
            <a:spLocks noGrp="1"/>
          </p:cNvSpPr>
          <p:nvPr>
            <p:ph idx="1"/>
          </p:nvPr>
        </p:nvSpPr>
        <p:spPr>
          <a:xfrm>
            <a:off x="677334" y="1930400"/>
            <a:ext cx="8596668" cy="3880773"/>
          </a:xfrm>
        </p:spPr>
        <p:txBody>
          <a:bodyPr>
            <a:noAutofit/>
          </a:bodyPr>
          <a:lstStyle/>
          <a:p>
            <a:pPr lvl="0">
              <a:buClr>
                <a:srgbClr val="90C226"/>
              </a:buClr>
            </a:pPr>
            <a:r>
              <a:rPr lang="en-GB" sz="2000" dirty="0" smtClean="0">
                <a:solidFill>
                  <a:prstClr val="black">
                    <a:lumMod val="75000"/>
                    <a:lumOff val="25000"/>
                  </a:prstClr>
                </a:solidFill>
              </a:rPr>
              <a:t>A decision is made regarding the need or </a:t>
            </a:r>
            <a:r>
              <a:rPr lang="en-GB" sz="2000" dirty="0">
                <a:solidFill>
                  <a:prstClr val="black">
                    <a:lumMod val="75000"/>
                    <a:lumOff val="25000"/>
                  </a:prstClr>
                </a:solidFill>
              </a:rPr>
              <a:t>not to share/gather information with/from other agencies.  Do we have </a:t>
            </a:r>
            <a:r>
              <a:rPr lang="en-GB" sz="2000" dirty="0" smtClean="0">
                <a:solidFill>
                  <a:prstClr val="black">
                    <a:lumMod val="75000"/>
                    <a:lumOff val="25000"/>
                  </a:prstClr>
                </a:solidFill>
              </a:rPr>
              <a:t>consent/ </a:t>
            </a:r>
            <a:r>
              <a:rPr lang="en-GB" sz="2000" dirty="0">
                <a:solidFill>
                  <a:prstClr val="black">
                    <a:lumMod val="75000"/>
                    <a:lumOff val="25000"/>
                  </a:prstClr>
                </a:solidFill>
              </a:rPr>
              <a:t>is there a safeguarding concern </a:t>
            </a:r>
            <a:endParaRPr lang="en-GB" sz="2000" dirty="0" smtClean="0"/>
          </a:p>
          <a:p>
            <a:r>
              <a:rPr lang="en-GB" sz="2000" dirty="0" smtClean="0"/>
              <a:t>Information </a:t>
            </a:r>
            <a:r>
              <a:rPr lang="en-GB" sz="2000" dirty="0"/>
              <a:t>gathering and decision making takes place within given time </a:t>
            </a:r>
            <a:r>
              <a:rPr lang="en-GB" sz="2000" dirty="0" smtClean="0"/>
              <a:t>scales of one working day. </a:t>
            </a:r>
          </a:p>
          <a:p>
            <a:r>
              <a:rPr lang="en-GB" sz="2000" dirty="0" smtClean="0"/>
              <a:t>Using an internal Rag rating of red amber green to enable prioritisation and to ensure children at risk of significant harm are prioritised.  </a:t>
            </a:r>
            <a:endParaRPr lang="en-GB" sz="2000" dirty="0"/>
          </a:p>
          <a:p>
            <a:r>
              <a:rPr lang="en-GB" sz="2000" dirty="0" smtClean="0"/>
              <a:t>Decisions </a:t>
            </a:r>
            <a:r>
              <a:rPr lang="en-GB" sz="2000" dirty="0"/>
              <a:t>will take account of referral information, information held in existing records, discussions with the family (where possible and </a:t>
            </a:r>
            <a:r>
              <a:rPr lang="en-GB" sz="2000" dirty="0" smtClean="0"/>
              <a:t>appropriate the child) contact with the referrer and </a:t>
            </a:r>
            <a:r>
              <a:rPr lang="en-GB" sz="2000" dirty="0"/>
              <a:t>information provided by other professionals or services as deemed </a:t>
            </a:r>
            <a:r>
              <a:rPr lang="en-GB" sz="2000" dirty="0" smtClean="0"/>
              <a:t>necessary. </a:t>
            </a:r>
            <a:endParaRPr lang="en-GB" sz="2000" dirty="0"/>
          </a:p>
          <a:p>
            <a:r>
              <a:rPr lang="en-GB" sz="2000" dirty="0" smtClean="0"/>
              <a:t>Enquiries, decision making and next actions will be recorded and a referral response is sent to the referrer. </a:t>
            </a:r>
          </a:p>
        </p:txBody>
      </p:sp>
    </p:spTree>
    <p:extLst>
      <p:ext uri="{BB962C8B-B14F-4D97-AF65-F5344CB8AC3E}">
        <p14:creationId xmlns:p14="http://schemas.microsoft.com/office/powerpoint/2010/main" val="112677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good referral into MASH ? </a:t>
            </a:r>
            <a:endParaRPr lang="en-GB" dirty="0"/>
          </a:p>
        </p:txBody>
      </p:sp>
      <p:sp>
        <p:nvSpPr>
          <p:cNvPr id="3" name="Content Placeholder 2"/>
          <p:cNvSpPr>
            <a:spLocks noGrp="1"/>
          </p:cNvSpPr>
          <p:nvPr>
            <p:ph idx="1"/>
          </p:nvPr>
        </p:nvSpPr>
        <p:spPr>
          <a:xfrm>
            <a:off x="677334" y="1701209"/>
            <a:ext cx="8596668" cy="4340153"/>
          </a:xfrm>
        </p:spPr>
        <p:txBody>
          <a:bodyPr>
            <a:noAutofit/>
          </a:bodyPr>
          <a:lstStyle/>
          <a:p>
            <a:r>
              <a:rPr lang="en-GB" sz="2000" dirty="0"/>
              <a:t>Child and family details </a:t>
            </a:r>
            <a:r>
              <a:rPr lang="en-GB" sz="2000" dirty="0" smtClean="0"/>
              <a:t>– such as  </a:t>
            </a:r>
            <a:r>
              <a:rPr lang="en-GB" sz="2000" dirty="0"/>
              <a:t>names, addresses, dates of birth, ethnic origin and language spoken, whether the child or a parent has a disability etc. </a:t>
            </a:r>
            <a:endParaRPr lang="en-GB" sz="2000" dirty="0" smtClean="0"/>
          </a:p>
          <a:p>
            <a:r>
              <a:rPr lang="en-GB" sz="2000" dirty="0" smtClean="0"/>
              <a:t>Confirmation </a:t>
            </a:r>
            <a:r>
              <a:rPr lang="en-GB" sz="2000" dirty="0"/>
              <a:t>that the referral has been discussed with the parents or carers (and the child where appropriate) and that they have agreed to the referral being made. Include their </a:t>
            </a:r>
            <a:r>
              <a:rPr lang="en-GB" sz="2000" dirty="0" smtClean="0"/>
              <a:t>views. </a:t>
            </a:r>
          </a:p>
          <a:p>
            <a:r>
              <a:rPr lang="en-GB" sz="2000" dirty="0" smtClean="0"/>
              <a:t>This </a:t>
            </a:r>
            <a:r>
              <a:rPr lang="en-GB" sz="2000" dirty="0"/>
              <a:t>is really important. </a:t>
            </a:r>
            <a:r>
              <a:rPr lang="en-GB" sz="2000" dirty="0" smtClean="0"/>
              <a:t>The MASH or Children’s </a:t>
            </a:r>
            <a:r>
              <a:rPr lang="en-GB" sz="2000" dirty="0"/>
              <a:t>social care has no mandate to compel families to </a:t>
            </a:r>
            <a:r>
              <a:rPr lang="en-GB" sz="2000" dirty="0" smtClean="0"/>
              <a:t> be assessed or </a:t>
            </a:r>
            <a:r>
              <a:rPr lang="en-GB" sz="2000" dirty="0"/>
              <a:t>accept </a:t>
            </a:r>
            <a:r>
              <a:rPr lang="en-GB" sz="2000" dirty="0" smtClean="0"/>
              <a:t>services at a child in need level  or an early help level (although </a:t>
            </a:r>
            <a:r>
              <a:rPr lang="en-GB" sz="2000" dirty="0"/>
              <a:t>there may be consequences for the </a:t>
            </a:r>
            <a:r>
              <a:rPr lang="en-GB" sz="2000" dirty="0" smtClean="0"/>
              <a:t>child and family </a:t>
            </a:r>
            <a:r>
              <a:rPr lang="en-GB" sz="2000" dirty="0"/>
              <a:t>if recommended services or interventions are not taken up). If consent hasn’t been obtained you will need to provide an explanation of why</a:t>
            </a:r>
            <a:r>
              <a:rPr lang="en-GB" sz="2000" dirty="0" smtClean="0"/>
              <a:t>. Which could include that a child would be at risk of significant harm and explain the reasons why. </a:t>
            </a:r>
          </a:p>
        </p:txBody>
      </p:sp>
    </p:spTree>
    <p:extLst>
      <p:ext uri="{BB962C8B-B14F-4D97-AF65-F5344CB8AC3E}">
        <p14:creationId xmlns:p14="http://schemas.microsoft.com/office/powerpoint/2010/main" val="357200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makes a good referral into </a:t>
            </a:r>
            <a:r>
              <a:rPr lang="en-GB" dirty="0" smtClean="0"/>
              <a:t>MASH ? continued  </a:t>
            </a:r>
            <a:endParaRPr lang="en-GB" dirty="0"/>
          </a:p>
        </p:txBody>
      </p:sp>
      <p:sp>
        <p:nvSpPr>
          <p:cNvPr id="3" name="Content Placeholder 2"/>
          <p:cNvSpPr>
            <a:spLocks noGrp="1"/>
          </p:cNvSpPr>
          <p:nvPr>
            <p:ph idx="1"/>
          </p:nvPr>
        </p:nvSpPr>
        <p:spPr/>
        <p:txBody>
          <a:bodyPr/>
          <a:lstStyle/>
          <a:p>
            <a:r>
              <a:rPr lang="en-GB" sz="2000" dirty="0"/>
              <a:t>The reason for the referral. This should include an account of any particular </a:t>
            </a:r>
            <a:r>
              <a:rPr lang="en-GB" sz="2000" dirty="0" smtClean="0"/>
              <a:t>event, </a:t>
            </a:r>
            <a:r>
              <a:rPr lang="en-GB" sz="2000" dirty="0"/>
              <a:t>situation or specific information that has led you to make a judgement that </a:t>
            </a:r>
            <a:r>
              <a:rPr lang="en-GB" sz="2000" dirty="0" smtClean="0"/>
              <a:t>a child </a:t>
            </a:r>
            <a:r>
              <a:rPr lang="en-GB" sz="2000" dirty="0"/>
              <a:t>needs the services </a:t>
            </a:r>
            <a:r>
              <a:rPr lang="en-GB" sz="2000" dirty="0" smtClean="0"/>
              <a:t>from targeted </a:t>
            </a:r>
            <a:r>
              <a:rPr lang="en-GB" sz="2000" dirty="0"/>
              <a:t>early help </a:t>
            </a:r>
            <a:r>
              <a:rPr lang="en-GB" sz="2000" dirty="0" smtClean="0"/>
              <a:t>support or </a:t>
            </a:r>
            <a:r>
              <a:rPr lang="en-GB" sz="2000" dirty="0"/>
              <a:t>children’s social care </a:t>
            </a:r>
            <a:r>
              <a:rPr lang="en-GB" sz="2000" dirty="0" smtClean="0"/>
              <a:t>. </a:t>
            </a:r>
          </a:p>
          <a:p>
            <a:r>
              <a:rPr lang="en-GB" sz="2000" dirty="0" smtClean="0"/>
              <a:t>What </a:t>
            </a:r>
            <a:r>
              <a:rPr lang="en-GB" sz="2000" dirty="0"/>
              <a:t>are the child’s needs? Which services are you requesting? What </a:t>
            </a:r>
            <a:r>
              <a:rPr lang="en-GB" sz="2000" dirty="0" smtClean="0"/>
              <a:t> </a:t>
            </a:r>
            <a:r>
              <a:rPr lang="en-GB" sz="2000" dirty="0"/>
              <a:t>outcomes do you want for the child? </a:t>
            </a:r>
            <a:endParaRPr lang="en-GB" sz="2000" dirty="0" smtClean="0"/>
          </a:p>
          <a:p>
            <a:r>
              <a:rPr lang="en-GB" sz="2000" dirty="0"/>
              <a:t>W</a:t>
            </a:r>
            <a:r>
              <a:rPr lang="en-GB" sz="2000" dirty="0" smtClean="0"/>
              <a:t>hat </a:t>
            </a:r>
            <a:r>
              <a:rPr lang="en-GB" sz="2000" dirty="0"/>
              <a:t>you expect to </a:t>
            </a:r>
            <a:r>
              <a:rPr lang="en-GB" sz="2000" dirty="0" smtClean="0"/>
              <a:t>happen and what </a:t>
            </a:r>
            <a:r>
              <a:rPr lang="en-GB" sz="2000" dirty="0"/>
              <a:t>services and </a:t>
            </a:r>
            <a:r>
              <a:rPr lang="en-GB" sz="2000" dirty="0" smtClean="0"/>
              <a:t>interventions have you provided and or  </a:t>
            </a:r>
            <a:r>
              <a:rPr lang="en-GB" sz="2000" dirty="0"/>
              <a:t>will your agency continue to provide to the child and family? </a:t>
            </a:r>
          </a:p>
          <a:p>
            <a:r>
              <a:rPr lang="en-GB" sz="2000" dirty="0" smtClean="0"/>
              <a:t> Be </a:t>
            </a:r>
            <a:r>
              <a:rPr lang="en-GB" sz="2000" dirty="0"/>
              <a:t>specific. </a:t>
            </a:r>
            <a:r>
              <a:rPr lang="en-GB" sz="2000" dirty="0" smtClean="0"/>
              <a:t>Be </a:t>
            </a:r>
            <a:r>
              <a:rPr lang="en-GB" sz="2000" dirty="0"/>
              <a:t>focused on the child. </a:t>
            </a:r>
          </a:p>
        </p:txBody>
      </p:sp>
    </p:spTree>
    <p:extLst>
      <p:ext uri="{BB962C8B-B14F-4D97-AF65-F5344CB8AC3E}">
        <p14:creationId xmlns:p14="http://schemas.microsoft.com/office/powerpoint/2010/main" val="237905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MASH Police </a:t>
            </a:r>
            <a:endParaRPr lang="en-GB" dirty="0"/>
          </a:p>
        </p:txBody>
      </p:sp>
      <p:sp>
        <p:nvSpPr>
          <p:cNvPr id="3" name="Content Placeholder 2"/>
          <p:cNvSpPr>
            <a:spLocks noGrp="1"/>
          </p:cNvSpPr>
          <p:nvPr>
            <p:ph idx="1"/>
          </p:nvPr>
        </p:nvSpPr>
        <p:spPr>
          <a:xfrm>
            <a:off x="677334" y="1467293"/>
            <a:ext cx="8596668" cy="4574069"/>
          </a:xfrm>
        </p:spPr>
        <p:txBody>
          <a:bodyPr>
            <a:normAutofit lnSpcReduction="10000"/>
          </a:bodyPr>
          <a:lstStyle/>
          <a:p>
            <a:pPr marL="0" lvl="0" indent="0">
              <a:buNone/>
            </a:pPr>
            <a:r>
              <a:rPr lang="en-GB" sz="2000" b="1" u="sng" dirty="0"/>
              <a:t>The role of the MASH Police </a:t>
            </a:r>
            <a:endParaRPr lang="en-GB" sz="2000" b="1" u="sng" dirty="0" smtClean="0"/>
          </a:p>
          <a:p>
            <a:pPr marL="0" lvl="0" indent="0">
              <a:buNone/>
            </a:pPr>
            <a:endParaRPr lang="en-GB" sz="2000" dirty="0"/>
          </a:p>
          <a:p>
            <a:r>
              <a:rPr lang="en-GB" sz="2000" dirty="0"/>
              <a:t>NYP have </a:t>
            </a:r>
            <a:r>
              <a:rPr lang="en-GB" sz="2000" dirty="0" smtClean="0"/>
              <a:t>a </a:t>
            </a:r>
            <a:r>
              <a:rPr lang="en-GB" sz="2000" dirty="0"/>
              <a:t>Detective Sergeant and a Detective Constable </a:t>
            </a:r>
            <a:r>
              <a:rPr lang="en-GB" sz="2000" dirty="0" smtClean="0"/>
              <a:t>in the MASH</a:t>
            </a:r>
            <a:r>
              <a:rPr lang="en-GB" sz="2000" dirty="0"/>
              <a:t>. </a:t>
            </a:r>
            <a:endParaRPr lang="en-GB" sz="2000" dirty="0" smtClean="0"/>
          </a:p>
          <a:p>
            <a:r>
              <a:rPr lang="en-GB" sz="2000" dirty="0" smtClean="0"/>
              <a:t>There </a:t>
            </a:r>
            <a:r>
              <a:rPr lang="en-GB" sz="2000" dirty="0"/>
              <a:t>are three key elements to the Police role in the MASH. </a:t>
            </a:r>
          </a:p>
          <a:p>
            <a:pPr lvl="0"/>
            <a:r>
              <a:rPr lang="en-GB" sz="2000" dirty="0"/>
              <a:t>The first is in relation to information available to North Yorkshire Police as a result of reports from the officer’s attending incidents, reports of crime, intelligence gathered and the to the risk assessment and analysis of this information. </a:t>
            </a:r>
          </a:p>
          <a:p>
            <a:pPr lvl="0"/>
            <a:r>
              <a:rPr lang="en-GB" sz="2000" dirty="0"/>
              <a:t>The second is providing a timely response to enquiries generated by the MASH CSC manager. </a:t>
            </a:r>
          </a:p>
          <a:p>
            <a:pPr lvl="0"/>
            <a:r>
              <a:rPr lang="en-GB" sz="2000" dirty="0"/>
              <a:t>The third is to be involved in multi-agency decision making in terms of actions and safety planning for referrals into MASH.</a:t>
            </a:r>
          </a:p>
          <a:p>
            <a:endParaRPr lang="en-GB" sz="2000" dirty="0"/>
          </a:p>
        </p:txBody>
      </p:sp>
    </p:spTree>
    <p:extLst>
      <p:ext uri="{BB962C8B-B14F-4D97-AF65-F5344CB8AC3E}">
        <p14:creationId xmlns:p14="http://schemas.microsoft.com/office/powerpoint/2010/main" val="241373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a:t>
            </a:r>
            <a:endParaRPr lang="en-GB" dirty="0"/>
          </a:p>
        </p:txBody>
      </p:sp>
      <p:sp>
        <p:nvSpPr>
          <p:cNvPr id="3" name="Content Placeholder 2"/>
          <p:cNvSpPr>
            <a:spLocks noGrp="1"/>
          </p:cNvSpPr>
          <p:nvPr>
            <p:ph idx="1"/>
          </p:nvPr>
        </p:nvSpPr>
        <p:spPr/>
        <p:txBody>
          <a:bodyPr>
            <a:normAutofit/>
          </a:bodyPr>
          <a:lstStyle/>
          <a:p>
            <a:pPr marL="0" lvl="0" indent="0">
              <a:buNone/>
            </a:pPr>
            <a:r>
              <a:rPr lang="en-GB" sz="2000" b="1" u="sng" dirty="0"/>
              <a:t>Information received into the Police MASH Team </a:t>
            </a:r>
            <a:endParaRPr lang="en-GB" sz="2000" b="1" u="sng" dirty="0" smtClean="0"/>
          </a:p>
          <a:p>
            <a:pPr marL="0" lvl="0" indent="0">
              <a:buNone/>
            </a:pPr>
            <a:endParaRPr lang="en-GB" sz="2000" dirty="0"/>
          </a:p>
          <a:p>
            <a:r>
              <a:rPr lang="en-GB" sz="2000" dirty="0"/>
              <a:t>MASH Police receives information into the team via the following methods; </a:t>
            </a:r>
          </a:p>
          <a:p>
            <a:pPr lvl="0"/>
            <a:r>
              <a:rPr lang="en-GB" sz="2000" dirty="0"/>
              <a:t>Intelligence</a:t>
            </a:r>
          </a:p>
          <a:p>
            <a:pPr lvl="0"/>
            <a:r>
              <a:rPr lang="en-GB" sz="2000" dirty="0"/>
              <a:t>PPNs (Police Protection Notices)</a:t>
            </a:r>
          </a:p>
          <a:p>
            <a:pPr lvl="0"/>
            <a:r>
              <a:rPr lang="en-GB" sz="2000" dirty="0"/>
              <a:t>Information received via the VAT enquiries mailbox system</a:t>
            </a:r>
          </a:p>
          <a:p>
            <a:r>
              <a:rPr lang="en-GB" sz="2000" dirty="0"/>
              <a:t>The vast majority of Police referrals are submitted via the PPN Process. </a:t>
            </a:r>
          </a:p>
          <a:p>
            <a:endParaRPr lang="en-GB" sz="2000" dirty="0"/>
          </a:p>
        </p:txBody>
      </p:sp>
    </p:spTree>
    <p:extLst>
      <p:ext uri="{BB962C8B-B14F-4D97-AF65-F5344CB8AC3E}">
        <p14:creationId xmlns:p14="http://schemas.microsoft.com/office/powerpoint/2010/main" val="197012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Assessment</a:t>
            </a:r>
            <a:endParaRPr lang="en-GB" dirty="0"/>
          </a:p>
        </p:txBody>
      </p:sp>
      <p:sp>
        <p:nvSpPr>
          <p:cNvPr id="3" name="Content Placeholder 2"/>
          <p:cNvSpPr>
            <a:spLocks noGrp="1"/>
          </p:cNvSpPr>
          <p:nvPr>
            <p:ph idx="1"/>
          </p:nvPr>
        </p:nvSpPr>
        <p:spPr>
          <a:xfrm>
            <a:off x="677334" y="1531089"/>
            <a:ext cx="8596668" cy="4510274"/>
          </a:xfrm>
        </p:spPr>
        <p:txBody>
          <a:bodyPr>
            <a:normAutofit lnSpcReduction="10000"/>
          </a:bodyPr>
          <a:lstStyle/>
          <a:p>
            <a:pPr marL="0" lvl="0" indent="0">
              <a:buNone/>
            </a:pPr>
            <a:r>
              <a:rPr lang="en-GB" sz="2000" b="1" u="sng" dirty="0"/>
              <a:t>Risk assessment and </a:t>
            </a:r>
            <a:r>
              <a:rPr lang="en-GB" sz="2000" b="1" u="sng" dirty="0" smtClean="0"/>
              <a:t>Analysis</a:t>
            </a:r>
          </a:p>
          <a:p>
            <a:pPr marL="0" lvl="0" indent="0">
              <a:buNone/>
            </a:pPr>
            <a:endParaRPr lang="en-GB" sz="2000" dirty="0"/>
          </a:p>
          <a:p>
            <a:r>
              <a:rPr lang="en-GB" sz="2000" dirty="0"/>
              <a:t>MASH Police will review each PPN and, following group screening, will assign an initial Level of Need from 1-4 according to the Levels Of Need. The rating will determine the level of response given to a referral and the priority with which it is dealt with.</a:t>
            </a:r>
          </a:p>
          <a:p>
            <a:r>
              <a:rPr lang="en-GB" sz="2000" dirty="0"/>
              <a:t>If a child is currently an “Open Case” to York Children’s Social Care, the referral is NOT subject to MASH Triage and details of the referral will be forwarded via secure email CSC admin team within the MASH</a:t>
            </a:r>
            <a:r>
              <a:rPr lang="en-GB" sz="2000" dirty="0" smtClean="0"/>
              <a:t>.</a:t>
            </a:r>
          </a:p>
          <a:p>
            <a:r>
              <a:rPr lang="en-GB" sz="2000" dirty="0" smtClean="0"/>
              <a:t>Repeat referrals are </a:t>
            </a:r>
            <a:r>
              <a:rPr lang="en-GB" sz="2000" dirty="0"/>
              <a:t>flagged to CSC</a:t>
            </a:r>
            <a:r>
              <a:rPr lang="en-GB" sz="2000" dirty="0" smtClean="0"/>
              <a:t>.  All referrals are discussed at the MASH morning meeting for joint </a:t>
            </a:r>
            <a:r>
              <a:rPr lang="en-GB" sz="2000" dirty="0"/>
              <a:t>decision making purposes and to reflect the appropriate classification of the Levels of Need rating based on joint </a:t>
            </a:r>
            <a:r>
              <a:rPr lang="en-GB" sz="2000" dirty="0" smtClean="0"/>
              <a:t>assessment.</a:t>
            </a:r>
            <a:r>
              <a:rPr lang="en-GB" sz="2000" dirty="0"/>
              <a:t> </a:t>
            </a:r>
          </a:p>
          <a:p>
            <a:endParaRPr lang="en-GB" dirty="0"/>
          </a:p>
        </p:txBody>
      </p:sp>
    </p:spTree>
    <p:extLst>
      <p:ext uri="{BB962C8B-B14F-4D97-AF65-F5344CB8AC3E}">
        <p14:creationId xmlns:p14="http://schemas.microsoft.com/office/powerpoint/2010/main" val="353728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Checks</a:t>
            </a:r>
            <a:endParaRPr lang="en-GB" dirty="0"/>
          </a:p>
        </p:txBody>
      </p:sp>
      <p:sp>
        <p:nvSpPr>
          <p:cNvPr id="3" name="Content Placeholder 2"/>
          <p:cNvSpPr>
            <a:spLocks noGrp="1"/>
          </p:cNvSpPr>
          <p:nvPr>
            <p:ph idx="1"/>
          </p:nvPr>
        </p:nvSpPr>
        <p:spPr/>
        <p:txBody>
          <a:bodyPr>
            <a:normAutofit/>
          </a:bodyPr>
          <a:lstStyle/>
          <a:p>
            <a:pPr marL="0" lvl="0" indent="0">
              <a:buNone/>
            </a:pPr>
            <a:r>
              <a:rPr lang="en-GB" sz="2000" b="1" u="sng" dirty="0"/>
              <a:t>MASH Police checks</a:t>
            </a:r>
            <a:endParaRPr lang="en-GB" sz="2000" dirty="0"/>
          </a:p>
          <a:p>
            <a:pPr marL="0" indent="0">
              <a:buNone/>
            </a:pPr>
            <a:endParaRPr lang="en-GB" sz="2000" dirty="0"/>
          </a:p>
          <a:p>
            <a:r>
              <a:rPr lang="en-GB" sz="2000" dirty="0"/>
              <a:t>Initial checks are made to ascertain if there are previous recorded Domestic Abuse incidents or Child Abuse/ welfare concerns, and any other information of note such as status of an investigation.</a:t>
            </a:r>
          </a:p>
          <a:p>
            <a:r>
              <a:rPr lang="en-GB" sz="2000" dirty="0" smtClean="0"/>
              <a:t>Other System </a:t>
            </a:r>
            <a:r>
              <a:rPr lang="en-GB" sz="2000" dirty="0"/>
              <a:t>Checks MAY </a:t>
            </a:r>
            <a:r>
              <a:rPr lang="en-GB" sz="2000" dirty="0" smtClean="0"/>
              <a:t>take place at the officer’s discretion based </a:t>
            </a:r>
            <a:r>
              <a:rPr lang="en-GB" sz="2000" dirty="0"/>
              <a:t>on the circumstances and reasons for concern. </a:t>
            </a:r>
            <a:r>
              <a:rPr lang="en-GB" sz="2000" dirty="0" smtClean="0"/>
              <a:t>Completion </a:t>
            </a:r>
            <a:r>
              <a:rPr lang="en-GB" sz="2000" dirty="0"/>
              <a:t>of the checks should be sufficient for the risk in relation to the child concerned to be understood and assessed. A summary of the checks </a:t>
            </a:r>
            <a:r>
              <a:rPr lang="en-GB" sz="2000" dirty="0" smtClean="0"/>
              <a:t>is recorded </a:t>
            </a:r>
            <a:r>
              <a:rPr lang="en-GB" sz="2000" dirty="0"/>
              <a:t>on the PPN.</a:t>
            </a:r>
          </a:p>
          <a:p>
            <a:endParaRPr lang="en-GB" dirty="0"/>
          </a:p>
        </p:txBody>
      </p:sp>
    </p:spTree>
    <p:extLst>
      <p:ext uri="{BB962C8B-B14F-4D97-AF65-F5344CB8AC3E}">
        <p14:creationId xmlns:p14="http://schemas.microsoft.com/office/powerpoint/2010/main" val="217806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PPN Update</a:t>
            </a:r>
            <a:endParaRPr lang="en-GB" dirty="0"/>
          </a:p>
        </p:txBody>
      </p:sp>
      <p:sp>
        <p:nvSpPr>
          <p:cNvPr id="3" name="Content Placeholder 2"/>
          <p:cNvSpPr>
            <a:spLocks noGrp="1"/>
          </p:cNvSpPr>
          <p:nvPr>
            <p:ph idx="1"/>
          </p:nvPr>
        </p:nvSpPr>
        <p:spPr>
          <a:xfrm>
            <a:off x="677334" y="1270000"/>
            <a:ext cx="8596668" cy="5135526"/>
          </a:xfrm>
        </p:spPr>
        <p:txBody>
          <a:bodyPr>
            <a:normAutofit fontScale="25000" lnSpcReduction="20000"/>
          </a:bodyPr>
          <a:lstStyle/>
          <a:p>
            <a:pPr marL="0" indent="0">
              <a:buNone/>
            </a:pPr>
            <a:r>
              <a:rPr lang="en-GB" dirty="0"/>
              <a:t> </a:t>
            </a:r>
            <a:endParaRPr lang="en-GB" sz="1900" dirty="0"/>
          </a:p>
          <a:p>
            <a:pPr marL="0" lvl="0" indent="0">
              <a:buNone/>
            </a:pPr>
            <a:r>
              <a:rPr lang="en-GB" sz="8000" b="1" u="sng" dirty="0"/>
              <a:t>MASH PPN update / review</a:t>
            </a:r>
            <a:endParaRPr lang="en-GB" sz="8000" dirty="0"/>
          </a:p>
          <a:p>
            <a:pPr marL="0" indent="0">
              <a:buNone/>
            </a:pPr>
            <a:r>
              <a:rPr lang="en-GB" sz="8000" dirty="0"/>
              <a:t> </a:t>
            </a:r>
          </a:p>
          <a:p>
            <a:r>
              <a:rPr lang="en-GB" sz="8000" dirty="0"/>
              <a:t>MASH Police will then add an update in the Public Protection Review Section of the PPN. A summary of the incident is provided, together with details of any previous concerns and the rationale for the LON rating. This will include where relevant and proportionate to share:</a:t>
            </a:r>
          </a:p>
          <a:p>
            <a:pPr marL="0" indent="0">
              <a:buNone/>
            </a:pPr>
            <a:endParaRPr lang="en-GB" sz="8000" dirty="0"/>
          </a:p>
          <a:p>
            <a:pPr marL="0" indent="0">
              <a:buNone/>
            </a:pPr>
            <a:r>
              <a:rPr lang="en-GB" sz="8000" b="1" dirty="0"/>
              <a:t>Relevant information</a:t>
            </a:r>
            <a:endParaRPr lang="en-GB" sz="8000" dirty="0"/>
          </a:p>
          <a:p>
            <a:pPr lvl="0"/>
            <a:r>
              <a:rPr lang="en-GB" sz="8000" dirty="0"/>
              <a:t>Relevant warning flags /History</a:t>
            </a:r>
          </a:p>
          <a:p>
            <a:pPr lvl="0"/>
            <a:r>
              <a:rPr lang="en-GB" sz="8000" dirty="0"/>
              <a:t>Bail / Investigation status</a:t>
            </a:r>
          </a:p>
          <a:p>
            <a:pPr lvl="0"/>
            <a:r>
              <a:rPr lang="en-GB" sz="8000" dirty="0"/>
              <a:t>Family’s views on referral if known</a:t>
            </a:r>
          </a:p>
          <a:p>
            <a:pPr marL="0" indent="0">
              <a:buNone/>
            </a:pPr>
            <a:r>
              <a:rPr lang="en-GB" sz="8000" dirty="0"/>
              <a:t> </a:t>
            </a:r>
          </a:p>
          <a:p>
            <a:pPr marL="0" indent="0">
              <a:buNone/>
            </a:pPr>
            <a:r>
              <a:rPr lang="en-GB" sz="8000" b="1" dirty="0"/>
              <a:t>Rationale</a:t>
            </a:r>
            <a:endParaRPr lang="en-GB" sz="8000" dirty="0"/>
          </a:p>
          <a:p>
            <a:pPr lvl="0"/>
            <a:r>
              <a:rPr lang="en-GB" sz="8000" dirty="0"/>
              <a:t>Safeguarding concern being raised</a:t>
            </a:r>
          </a:p>
          <a:p>
            <a:pPr lvl="0"/>
            <a:r>
              <a:rPr lang="en-GB" sz="8000" dirty="0"/>
              <a:t>Support service requested / Role for Early Help</a:t>
            </a:r>
          </a:p>
          <a:p>
            <a:endParaRPr lang="en-GB" dirty="0"/>
          </a:p>
        </p:txBody>
      </p:sp>
    </p:spTree>
    <p:extLst>
      <p:ext uri="{BB962C8B-B14F-4D97-AF65-F5344CB8AC3E}">
        <p14:creationId xmlns:p14="http://schemas.microsoft.com/office/powerpoint/2010/main" val="276329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Welcome – Housekeeping</a:t>
            </a:r>
            <a:br>
              <a:rPr lang="en-GB" dirty="0" smtClean="0"/>
            </a:br>
            <a:endParaRPr lang="en-GB" dirty="0"/>
          </a:p>
        </p:txBody>
      </p:sp>
      <p:pic>
        <p:nvPicPr>
          <p:cNvPr id="4" name="Picture 3" descr="File:Mute Ico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77" y="1930400"/>
            <a:ext cx="1701210" cy="1701210"/>
          </a:xfrm>
          <a:prstGeom prst="rect">
            <a:avLst/>
          </a:prstGeom>
        </p:spPr>
      </p:pic>
      <p:pic>
        <p:nvPicPr>
          <p:cNvPr id="5" name="Picture 4" descr="File:Cup of coffee in Café Butter - Prenzlauer Ber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831" y="4126273"/>
            <a:ext cx="1903228" cy="1903228"/>
          </a:xfrm>
          <a:prstGeom prst="rect">
            <a:avLst/>
          </a:prstGeom>
        </p:spPr>
      </p:pic>
      <p:pic>
        <p:nvPicPr>
          <p:cNvPr id="8" name="Picture 7" descr="Image vectorielle gratuite: Bulle, La Communication, Cha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3342" y="4126273"/>
            <a:ext cx="2377083" cy="2018278"/>
          </a:xfrm>
          <a:prstGeom prst="rect">
            <a:avLst/>
          </a:prstGeom>
        </p:spPr>
      </p:pic>
      <p:pic>
        <p:nvPicPr>
          <p:cNvPr id="9" name="Picture 8" descr="Questions - Free of Charge Creative Commons Wooden Tile 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0567" y="1585961"/>
            <a:ext cx="2304606" cy="1536404"/>
          </a:xfrm>
          <a:prstGeom prst="rect">
            <a:avLst/>
          </a:prstGeom>
        </p:spPr>
      </p:pic>
      <p:pic>
        <p:nvPicPr>
          <p:cNvPr id="6" name="Picture 5" descr="Free Images : iphone, smartphone, screen, appl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037" y="1585961"/>
            <a:ext cx="1958200" cy="2061006"/>
          </a:xfrm>
          <a:prstGeom prst="rect">
            <a:avLst/>
          </a:prstGeom>
        </p:spPr>
      </p:pic>
    </p:spTree>
    <p:extLst>
      <p:ext uri="{BB962C8B-B14F-4D97-AF65-F5344CB8AC3E}">
        <p14:creationId xmlns:p14="http://schemas.microsoft.com/office/powerpoint/2010/main" val="3872422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Continued</a:t>
            </a:r>
            <a:endParaRPr lang="en-GB" dirty="0"/>
          </a:p>
        </p:txBody>
      </p:sp>
      <p:sp>
        <p:nvSpPr>
          <p:cNvPr id="3" name="Content Placeholder 2"/>
          <p:cNvSpPr>
            <a:spLocks noGrp="1"/>
          </p:cNvSpPr>
          <p:nvPr>
            <p:ph idx="1"/>
          </p:nvPr>
        </p:nvSpPr>
        <p:spPr>
          <a:xfrm>
            <a:off x="677334" y="1552353"/>
            <a:ext cx="8596668" cy="4489009"/>
          </a:xfrm>
        </p:spPr>
        <p:txBody>
          <a:bodyPr>
            <a:normAutofit/>
          </a:bodyPr>
          <a:lstStyle/>
          <a:p>
            <a:pPr marL="0" indent="0">
              <a:buNone/>
            </a:pPr>
            <a:r>
              <a:rPr lang="en-GB" sz="2000" b="1" dirty="0"/>
              <a:t>MASH Police view </a:t>
            </a:r>
            <a:endParaRPr lang="en-GB" sz="2000" b="1" dirty="0" smtClean="0"/>
          </a:p>
          <a:p>
            <a:pPr marL="0" indent="0">
              <a:buNone/>
            </a:pPr>
            <a:endParaRPr lang="en-GB" sz="2000" dirty="0"/>
          </a:p>
          <a:p>
            <a:pPr lvl="0"/>
            <a:r>
              <a:rPr lang="en-GB" sz="2000" dirty="0"/>
              <a:t>Discussed at MASH meeting.</a:t>
            </a:r>
          </a:p>
          <a:p>
            <a:pPr lvl="0"/>
            <a:r>
              <a:rPr lang="en-GB" sz="2000" dirty="0"/>
              <a:t>Initial level Of need grading </a:t>
            </a:r>
          </a:p>
          <a:p>
            <a:r>
              <a:rPr lang="en-GB" sz="2000" dirty="0" smtClean="0"/>
              <a:t>If </a:t>
            </a:r>
            <a:r>
              <a:rPr lang="en-GB" sz="2000" dirty="0"/>
              <a:t>Level 4, consider whether Threshold is met for Strategy or Single Agency assessment /No further role for Police. </a:t>
            </a:r>
          </a:p>
          <a:p>
            <a:r>
              <a:rPr lang="en-GB" sz="2000" dirty="0"/>
              <a:t>Level 2/3/4 unclear will require further enquiries by a MASH Social Worker to clarify the level and determine suitable next steps.</a:t>
            </a:r>
          </a:p>
          <a:p>
            <a:r>
              <a:rPr lang="en-GB" sz="2000" dirty="0"/>
              <a:t>The updated PPNs are then sent via secure email to </a:t>
            </a:r>
            <a:r>
              <a:rPr lang="en-GB" sz="2000" u="sng" dirty="0">
                <a:hlinkClick r:id="rId2"/>
              </a:rPr>
              <a:t>childrensfrontdoor@york.gov.uk</a:t>
            </a:r>
            <a:r>
              <a:rPr lang="en-GB" sz="2000" dirty="0"/>
              <a:t> and are triaged by the MASH social care team. </a:t>
            </a:r>
          </a:p>
          <a:p>
            <a:endParaRPr lang="en-GB" dirty="0"/>
          </a:p>
        </p:txBody>
      </p:sp>
    </p:spTree>
    <p:extLst>
      <p:ext uri="{BB962C8B-B14F-4D97-AF65-F5344CB8AC3E}">
        <p14:creationId xmlns:p14="http://schemas.microsoft.com/office/powerpoint/2010/main" val="3676732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 meetings </a:t>
            </a:r>
            <a:endParaRPr lang="en-GB" dirty="0"/>
          </a:p>
        </p:txBody>
      </p:sp>
      <p:sp>
        <p:nvSpPr>
          <p:cNvPr id="3" name="Content Placeholder 2"/>
          <p:cNvSpPr>
            <a:spLocks noGrp="1"/>
          </p:cNvSpPr>
          <p:nvPr>
            <p:ph idx="1"/>
          </p:nvPr>
        </p:nvSpPr>
        <p:spPr>
          <a:xfrm>
            <a:off x="677333" y="1392865"/>
            <a:ext cx="8732481" cy="6251944"/>
          </a:xfrm>
        </p:spPr>
        <p:txBody>
          <a:bodyPr>
            <a:noAutofit/>
          </a:bodyPr>
          <a:lstStyle/>
          <a:p>
            <a:pPr marL="0" indent="0">
              <a:buNone/>
            </a:pPr>
            <a:r>
              <a:rPr lang="en-GB" sz="1900" dirty="0" smtClean="0"/>
              <a:t>The MASH police are available for daily strategy meetings and strategy discussions. </a:t>
            </a:r>
          </a:p>
          <a:p>
            <a:pPr marL="0" indent="0">
              <a:buNone/>
            </a:pPr>
            <a:r>
              <a:rPr lang="en-GB" sz="1900" b="1" u="sng" dirty="0" smtClean="0"/>
              <a:t>MASH </a:t>
            </a:r>
            <a:r>
              <a:rPr lang="en-GB" sz="1900" b="1" u="sng" dirty="0"/>
              <a:t>Discussions</a:t>
            </a:r>
            <a:endParaRPr lang="en-GB" sz="1900" dirty="0"/>
          </a:p>
          <a:p>
            <a:pPr marL="0" indent="0">
              <a:buNone/>
            </a:pPr>
            <a:r>
              <a:rPr lang="en-GB" sz="1900" dirty="0" smtClean="0"/>
              <a:t>MASH </a:t>
            </a:r>
            <a:r>
              <a:rPr lang="en-GB" sz="1900" dirty="0"/>
              <a:t>discussions may take place ad hoc and outside of a strategy meeting. They can be used for the following </a:t>
            </a:r>
            <a:r>
              <a:rPr lang="en-GB" sz="1900" dirty="0" smtClean="0"/>
              <a:t>purposes;</a:t>
            </a:r>
          </a:p>
          <a:p>
            <a:r>
              <a:rPr lang="en-GB" sz="1900" dirty="0" smtClean="0"/>
              <a:t>To </a:t>
            </a:r>
            <a:r>
              <a:rPr lang="en-GB" sz="1900" dirty="0"/>
              <a:t>determine a joined / single agency response (likelihood of significant harm) or S17 with consent (level 4s), or whether a Strategy Meeting is appropriate.</a:t>
            </a:r>
          </a:p>
          <a:p>
            <a:pPr lvl="0"/>
            <a:r>
              <a:rPr lang="en-GB" sz="1900" dirty="0"/>
              <a:t>Safety planning with CSC Manager and Social Worker</a:t>
            </a:r>
          </a:p>
          <a:p>
            <a:pPr lvl="0"/>
            <a:r>
              <a:rPr lang="en-GB" sz="1900" dirty="0"/>
              <a:t>The need for an immediate visit to take place by assessment SW with a police officer (as applicable):</a:t>
            </a:r>
          </a:p>
          <a:p>
            <a:r>
              <a:rPr lang="en-GB" sz="1900" b="1" dirty="0"/>
              <a:t>a single</a:t>
            </a:r>
            <a:r>
              <a:rPr lang="en-GB" sz="1900" dirty="0"/>
              <a:t> </a:t>
            </a:r>
            <a:r>
              <a:rPr lang="en-GB" sz="1900" b="1" dirty="0"/>
              <a:t>agency response</a:t>
            </a:r>
            <a:r>
              <a:rPr lang="en-GB" sz="1900" dirty="0"/>
              <a:t> - SC to visit and report outcome to MASH DS if appropriate and in case a crime is to be coordinated out to the relevant police team</a:t>
            </a:r>
          </a:p>
          <a:p>
            <a:r>
              <a:rPr lang="en-GB" sz="1900" b="1" dirty="0"/>
              <a:t>a joined</a:t>
            </a:r>
            <a:r>
              <a:rPr lang="en-GB" sz="1900" dirty="0"/>
              <a:t> </a:t>
            </a:r>
            <a:r>
              <a:rPr lang="en-GB" sz="1900" b="1" dirty="0"/>
              <a:t>agency response</a:t>
            </a:r>
            <a:r>
              <a:rPr lang="en-GB" sz="1900" dirty="0"/>
              <a:t> – Police and Social Care</a:t>
            </a:r>
          </a:p>
        </p:txBody>
      </p:sp>
    </p:spTree>
    <p:extLst>
      <p:ext uri="{BB962C8B-B14F-4D97-AF65-F5344CB8AC3E}">
        <p14:creationId xmlns:p14="http://schemas.microsoft.com/office/powerpoint/2010/main" val="414056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VAT</a:t>
            </a:r>
            <a:endParaRPr lang="en-GB" dirty="0"/>
          </a:p>
        </p:txBody>
      </p:sp>
      <p:sp>
        <p:nvSpPr>
          <p:cNvPr id="3" name="Content Placeholder 2"/>
          <p:cNvSpPr>
            <a:spLocks noGrp="1"/>
          </p:cNvSpPr>
          <p:nvPr>
            <p:ph idx="1"/>
          </p:nvPr>
        </p:nvSpPr>
        <p:spPr>
          <a:xfrm>
            <a:off x="677334" y="1414131"/>
            <a:ext cx="8966396" cy="5167422"/>
          </a:xfrm>
        </p:spPr>
        <p:txBody>
          <a:bodyPr>
            <a:normAutofit/>
          </a:bodyPr>
          <a:lstStyle/>
          <a:p>
            <a:r>
              <a:rPr lang="en-GB" sz="2000" dirty="0" smtClean="0"/>
              <a:t>The North Yorkshire Police VAT team are an assessment and screening team working across Children’s and Adults Social care in both North Yorkshire and City of York.</a:t>
            </a:r>
          </a:p>
          <a:p>
            <a:r>
              <a:rPr lang="en-GB" sz="2000" dirty="0" smtClean="0"/>
              <a:t>The team respond to enquiries, requests for information and attendance at Multi Agency meetings across the County of North Yorkshire and City of York on a daily basis. </a:t>
            </a:r>
          </a:p>
          <a:p>
            <a:r>
              <a:rPr lang="en-GB" sz="2000" dirty="0" smtClean="0"/>
              <a:t>The team provides support to colleagues across the force in relation to safeguarding and Multi Agency working. This focuses on</a:t>
            </a:r>
          </a:p>
          <a:p>
            <a:r>
              <a:rPr lang="en-GB" sz="2000" dirty="0" smtClean="0"/>
              <a:t>Referral Quality and Outcomes</a:t>
            </a:r>
          </a:p>
          <a:p>
            <a:r>
              <a:rPr lang="en-GB" sz="2000" dirty="0" smtClean="0"/>
              <a:t>Understanding Thresholds and levels of need</a:t>
            </a:r>
          </a:p>
          <a:p>
            <a:r>
              <a:rPr lang="en-GB" sz="2000" dirty="0" smtClean="0"/>
              <a:t>Capturing the child’s voice.</a:t>
            </a:r>
          </a:p>
          <a:p>
            <a:r>
              <a:rPr lang="en-GB" sz="2000" dirty="0" smtClean="0"/>
              <a:t>This is underpinned by NYP’s Prevention and Early Intervention strategy. </a:t>
            </a:r>
            <a:endParaRPr lang="en-GB" sz="2000" dirty="0"/>
          </a:p>
        </p:txBody>
      </p:sp>
    </p:spTree>
    <p:extLst>
      <p:ext uri="{BB962C8B-B14F-4D97-AF65-F5344CB8AC3E}">
        <p14:creationId xmlns:p14="http://schemas.microsoft.com/office/powerpoint/2010/main" val="410325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Questions?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6531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063" y="1181358"/>
            <a:ext cx="8162693" cy="1754326"/>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dirty="0" smtClean="0">
                <a:ln>
                  <a:noFill/>
                </a:ln>
                <a:solidFill>
                  <a:srgbClr val="90C226"/>
                </a:solidFill>
                <a:effectLst/>
                <a:uLnTx/>
                <a:uFillTx/>
                <a:latin typeface="Trebuchet MS" panose="020B0603020202020204"/>
                <a:ea typeface="+mn-ea"/>
                <a:cs typeface="+mn-cs"/>
              </a:rPr>
              <a:t>Commissioned Services - Demonstration</a:t>
            </a:r>
          </a:p>
          <a:p>
            <a:pPr marL="0" marR="0" lvl="0" indent="0" algn="ctr" defTabSz="457200" rtl="0" eaLnBrk="1" fontAlgn="auto" latinLnBrk="0" hangingPunct="1">
              <a:lnSpc>
                <a:spcPct val="100000"/>
              </a:lnSpc>
              <a:spcBef>
                <a:spcPct val="0"/>
              </a:spcBef>
              <a:spcAft>
                <a:spcPts val="0"/>
              </a:spcAft>
              <a:buClrTx/>
              <a:buSzTx/>
              <a:buFontTx/>
              <a:buNone/>
              <a:tabLst/>
              <a:defRPr/>
            </a:pPr>
            <a:r>
              <a:rPr lang="en-GB" sz="3600" dirty="0" smtClean="0">
                <a:solidFill>
                  <a:srgbClr val="90C226"/>
                </a:solidFill>
                <a:latin typeface="Trebuchet MS" panose="020B0603020202020204"/>
              </a:rPr>
              <a:t>North Yorkshire Police</a:t>
            </a:r>
            <a:endParaRPr kumimoji="0" lang="en-GB" sz="36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3" name="Rectangle 2"/>
          <p:cNvSpPr/>
          <p:nvPr/>
        </p:nvSpPr>
        <p:spPr>
          <a:xfrm>
            <a:off x="1037062" y="3055433"/>
            <a:ext cx="8162693" cy="646331"/>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90C226"/>
                </a:solidFill>
                <a:effectLst/>
                <a:uLnTx/>
                <a:uFillTx/>
                <a:latin typeface="Trebuchet MS" panose="020B0603020202020204"/>
                <a:ea typeface="+mn-ea"/>
                <a:cs typeface="+mn-cs"/>
              </a:rPr>
              <a:t>Dave</a:t>
            </a:r>
            <a:r>
              <a:rPr kumimoji="0" lang="en-GB" sz="3600" b="0" i="0" u="none" strike="noStrike" kern="1200" cap="none" spc="0" normalizeH="0" noProof="0" dirty="0" smtClean="0">
                <a:ln>
                  <a:noFill/>
                </a:ln>
                <a:solidFill>
                  <a:srgbClr val="90C226"/>
                </a:solidFill>
                <a:effectLst/>
                <a:uLnTx/>
                <a:uFillTx/>
                <a:latin typeface="Trebuchet MS" panose="020B0603020202020204"/>
                <a:ea typeface="+mn-ea"/>
                <a:cs typeface="+mn-cs"/>
              </a:rPr>
              <a:t> Ellis </a:t>
            </a:r>
            <a:r>
              <a:rPr kumimoji="0" lang="en-GB" sz="3600" b="0" i="0" u="none" strike="noStrike" kern="1200" cap="none" spc="0" normalizeH="0" baseline="0" noProof="0" dirty="0" smtClean="0">
                <a:ln>
                  <a:noFill/>
                </a:ln>
                <a:solidFill>
                  <a:srgbClr val="90C226"/>
                </a:solidFill>
                <a:effectLst/>
                <a:uLnTx/>
                <a:uFillTx/>
                <a:latin typeface="Trebuchet MS" panose="020B0603020202020204"/>
                <a:ea typeface="+mn-ea"/>
                <a:cs typeface="+mn-cs"/>
              </a:rPr>
              <a:t>– Detective Chief Inspector</a:t>
            </a:r>
            <a:endParaRPr kumimoji="0" lang="en-GB" sz="36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42418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063" y="1181358"/>
            <a:ext cx="8162693" cy="1200329"/>
          </a:xfrm>
          <a:prstGeom prst="rect">
            <a:avLst/>
          </a:prstGeom>
        </p:spPr>
        <p:txBody>
          <a:bodyPr wrap="square">
            <a:spAutoFit/>
          </a:bodyPr>
          <a:lstStyle/>
          <a:p>
            <a:pPr algn="ctr">
              <a:spcBef>
                <a:spcPct val="0"/>
              </a:spcBef>
            </a:pPr>
            <a:r>
              <a:rPr lang="en-GB" altLang="en-US" sz="3600" dirty="0">
                <a:solidFill>
                  <a:schemeClr val="accent1"/>
                </a:solidFill>
                <a:latin typeface="+mj-lt"/>
                <a:ea typeface="+mj-ea"/>
                <a:cs typeface="+mj-cs"/>
              </a:rPr>
              <a:t>OPFCC Commissioned Support Services for Children, Young People </a:t>
            </a:r>
            <a:r>
              <a:rPr lang="en-GB" altLang="en-US" sz="3600" dirty="0" smtClean="0">
                <a:solidFill>
                  <a:schemeClr val="accent1"/>
                </a:solidFill>
                <a:latin typeface="+mj-lt"/>
                <a:ea typeface="+mj-ea"/>
                <a:cs typeface="+mj-cs"/>
              </a:rPr>
              <a:t>&amp; Families</a:t>
            </a:r>
            <a:endParaRPr lang="en-GB" sz="3600" dirty="0">
              <a:solidFill>
                <a:schemeClr val="accent1"/>
              </a:solidFill>
              <a:latin typeface="+mj-lt"/>
              <a:ea typeface="+mj-ea"/>
              <a:cs typeface="+mj-cs"/>
            </a:endParaRPr>
          </a:p>
        </p:txBody>
      </p:sp>
      <p:sp>
        <p:nvSpPr>
          <p:cNvPr id="3" name="Rectangle 2"/>
          <p:cNvSpPr/>
          <p:nvPr/>
        </p:nvSpPr>
        <p:spPr>
          <a:xfrm>
            <a:off x="836342" y="3055433"/>
            <a:ext cx="7961970" cy="1200329"/>
          </a:xfrm>
          <a:prstGeom prst="rect">
            <a:avLst/>
          </a:prstGeom>
        </p:spPr>
        <p:txBody>
          <a:bodyPr wrap="square">
            <a:spAutoFit/>
          </a:bodyPr>
          <a:lstStyle/>
          <a:p>
            <a:pPr algn="ctr">
              <a:spcBef>
                <a:spcPct val="0"/>
              </a:spcBef>
            </a:pPr>
            <a:r>
              <a:rPr lang="en-GB" sz="3600" dirty="0" smtClean="0">
                <a:solidFill>
                  <a:schemeClr val="accent1"/>
                </a:solidFill>
                <a:latin typeface="+mj-lt"/>
                <a:ea typeface="+mj-ea"/>
                <a:cs typeface="+mj-cs"/>
              </a:rPr>
              <a:t>Sarah </a:t>
            </a:r>
            <a:r>
              <a:rPr lang="en-GB" sz="3600" dirty="0" smtClean="0">
                <a:solidFill>
                  <a:schemeClr val="accent1"/>
                </a:solidFill>
                <a:latin typeface="+mj-lt"/>
                <a:ea typeface="+mj-ea"/>
                <a:cs typeface="+mj-cs"/>
              </a:rPr>
              <a:t>Arnott – Commissioning and Partnership Manager</a:t>
            </a:r>
            <a:endParaRPr lang="en-GB" sz="3600" dirty="0">
              <a:solidFill>
                <a:schemeClr val="accent1"/>
              </a:solidFill>
              <a:latin typeface="+mj-lt"/>
              <a:ea typeface="+mj-ea"/>
              <a:cs typeface="+mj-cs"/>
            </a:endParaRPr>
          </a:p>
        </p:txBody>
      </p:sp>
    </p:spTree>
    <p:extLst>
      <p:ext uri="{BB962C8B-B14F-4D97-AF65-F5344CB8AC3E}">
        <p14:creationId xmlns:p14="http://schemas.microsoft.com/office/powerpoint/2010/main" val="1801320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OPFCC Commissioned Support Services for Children, Young People &amp; Families</a:t>
            </a:r>
            <a:endParaRPr lang="en-GB" dirty="0"/>
          </a:p>
        </p:txBody>
      </p:sp>
      <p:sp>
        <p:nvSpPr>
          <p:cNvPr id="3" name="Content Placeholder 2"/>
          <p:cNvSpPr>
            <a:spLocks noGrp="1"/>
          </p:cNvSpPr>
          <p:nvPr>
            <p:ph idx="1"/>
          </p:nvPr>
        </p:nvSpPr>
        <p:spPr>
          <a:xfrm>
            <a:off x="677333" y="2160589"/>
            <a:ext cx="9104841" cy="3880773"/>
          </a:xfrm>
        </p:spPr>
        <p:txBody>
          <a:bodyPr numCol="2">
            <a:noAutofit/>
          </a:bodyPr>
          <a:lstStyle/>
          <a:p>
            <a:pPr>
              <a:lnSpc>
                <a:spcPct val="120000"/>
              </a:lnSpc>
              <a:spcBef>
                <a:spcPts val="600"/>
              </a:spcBef>
              <a:buFont typeface="Wingdings 3" panose="05040102010807070707" pitchFamily="18" charset="2"/>
              <a:buChar char=""/>
              <a:defRPr/>
            </a:pPr>
            <a:r>
              <a:rPr lang="en-GB" altLang="en-US" sz="1400" b="1" dirty="0">
                <a:solidFill>
                  <a:schemeClr val="accent1"/>
                </a:solidFill>
              </a:rPr>
              <a:t>Services for families affected by Domestic Abuse:</a:t>
            </a:r>
          </a:p>
          <a:p>
            <a:pPr lvl="1">
              <a:spcBef>
                <a:spcPts val="600"/>
              </a:spcBef>
              <a:defRPr/>
            </a:pPr>
            <a:r>
              <a:rPr lang="en-GB" altLang="en-US" sz="1400" dirty="0"/>
              <a:t>DA Victims Community-based Services</a:t>
            </a:r>
          </a:p>
          <a:p>
            <a:pPr lvl="1">
              <a:spcBef>
                <a:spcPts val="600"/>
              </a:spcBef>
              <a:defRPr/>
            </a:pPr>
            <a:r>
              <a:rPr lang="en-GB" altLang="en-US" sz="1400" dirty="0" err="1"/>
              <a:t>MAWFA</a:t>
            </a:r>
            <a:r>
              <a:rPr lang="en-GB" altLang="en-US" sz="1400" dirty="0"/>
              <a:t> - Support for </a:t>
            </a:r>
            <a:r>
              <a:rPr lang="en-GB" altLang="en-US" sz="1400" dirty="0" err="1"/>
              <a:t>C&amp;YP</a:t>
            </a:r>
            <a:r>
              <a:rPr lang="en-GB" altLang="en-US" sz="1400" dirty="0"/>
              <a:t> Affected by DA</a:t>
            </a:r>
          </a:p>
          <a:p>
            <a:pPr lvl="1">
              <a:spcBef>
                <a:spcPts val="600"/>
              </a:spcBef>
              <a:defRPr/>
            </a:pPr>
            <a:r>
              <a:rPr lang="en-GB" altLang="en-US" sz="1400" dirty="0"/>
              <a:t>Respect – Support for </a:t>
            </a:r>
            <a:r>
              <a:rPr lang="en-GB" altLang="en-US" sz="1400" dirty="0" err="1"/>
              <a:t>YP</a:t>
            </a:r>
            <a:r>
              <a:rPr lang="en-GB" altLang="en-US" sz="1400" dirty="0"/>
              <a:t> displaying abusive behaviours</a:t>
            </a:r>
          </a:p>
          <a:p>
            <a:pPr lvl="1">
              <a:spcBef>
                <a:spcPts val="600"/>
              </a:spcBef>
              <a:defRPr/>
            </a:pPr>
            <a:r>
              <a:rPr lang="en-GB" altLang="en-US" sz="1400" dirty="0"/>
              <a:t>+Choices – Support for Adult Perpetrators of DA</a:t>
            </a:r>
          </a:p>
          <a:p>
            <a:pPr>
              <a:lnSpc>
                <a:spcPct val="120000"/>
              </a:lnSpc>
              <a:spcBef>
                <a:spcPts val="600"/>
              </a:spcBef>
              <a:defRPr/>
            </a:pPr>
            <a:r>
              <a:rPr lang="en-GB" altLang="en-US" sz="1400" b="1" dirty="0">
                <a:solidFill>
                  <a:schemeClr val="accent1"/>
                </a:solidFill>
              </a:rPr>
              <a:t>Services for victims/survivors of sexual abuse:</a:t>
            </a:r>
          </a:p>
          <a:p>
            <a:pPr lvl="1">
              <a:spcBef>
                <a:spcPts val="600"/>
              </a:spcBef>
              <a:defRPr/>
            </a:pPr>
            <a:r>
              <a:rPr lang="en-GB" altLang="en-US" sz="1400" dirty="0"/>
              <a:t>Child Sexual Assault Assessment Services(</a:t>
            </a:r>
            <a:r>
              <a:rPr lang="en-GB" altLang="en-US" sz="1400" dirty="0" err="1"/>
              <a:t>CSAAS</a:t>
            </a:r>
            <a:r>
              <a:rPr lang="en-GB" altLang="en-US" sz="1400" dirty="0"/>
              <a:t>)</a:t>
            </a:r>
          </a:p>
          <a:p>
            <a:pPr lvl="1">
              <a:spcBef>
                <a:spcPts val="600"/>
              </a:spcBef>
              <a:defRPr/>
            </a:pPr>
            <a:r>
              <a:rPr lang="en-GB" altLang="en-US" sz="1400" dirty="0"/>
              <a:t>Independent Sexual Violence Advisor (</a:t>
            </a:r>
            <a:r>
              <a:rPr lang="en-GB" altLang="en-US" sz="1400" dirty="0" err="1"/>
              <a:t>ISVA</a:t>
            </a:r>
            <a:r>
              <a:rPr lang="en-GB" altLang="en-US" sz="1400" dirty="0"/>
              <a:t>) Services</a:t>
            </a:r>
          </a:p>
          <a:p>
            <a:pPr lvl="1">
              <a:spcBef>
                <a:spcPts val="600"/>
              </a:spcBef>
              <a:defRPr/>
            </a:pPr>
            <a:r>
              <a:rPr lang="en-GB" altLang="en-US" sz="1400" dirty="0"/>
              <a:t>Counselling Services</a:t>
            </a:r>
          </a:p>
          <a:p>
            <a:pPr lvl="1">
              <a:spcBef>
                <a:spcPts val="600"/>
              </a:spcBef>
              <a:defRPr/>
            </a:pPr>
            <a:endParaRPr lang="en-GB" altLang="en-US" sz="1400" dirty="0"/>
          </a:p>
          <a:p>
            <a:pPr lvl="0">
              <a:lnSpc>
                <a:spcPct val="120000"/>
              </a:lnSpc>
              <a:spcBef>
                <a:spcPts val="600"/>
              </a:spcBef>
              <a:defRPr/>
            </a:pPr>
            <a:r>
              <a:rPr lang="en-GB" altLang="en-US" sz="1400" b="1" dirty="0">
                <a:solidFill>
                  <a:schemeClr val="accent1"/>
                </a:solidFill>
              </a:rPr>
              <a:t>Services for </a:t>
            </a:r>
            <a:r>
              <a:rPr lang="en-GB" altLang="en-US" sz="1400" b="1" dirty="0" err="1">
                <a:solidFill>
                  <a:schemeClr val="accent1"/>
                </a:solidFill>
              </a:rPr>
              <a:t>C&amp;YP</a:t>
            </a:r>
            <a:r>
              <a:rPr lang="en-GB" altLang="en-US" sz="1400" b="1" dirty="0">
                <a:solidFill>
                  <a:schemeClr val="accent1"/>
                </a:solidFill>
              </a:rPr>
              <a:t> at risk of exploitation:</a:t>
            </a:r>
          </a:p>
          <a:p>
            <a:pPr lvl="1">
              <a:lnSpc>
                <a:spcPct val="120000"/>
              </a:lnSpc>
              <a:spcBef>
                <a:spcPts val="600"/>
              </a:spcBef>
              <a:defRPr/>
            </a:pPr>
            <a:r>
              <a:rPr lang="en-GB" altLang="en-US" sz="1400" dirty="0"/>
              <a:t>Hand in Hand - Child Sexual or Criminal Exploitation &amp; Missing Services</a:t>
            </a:r>
          </a:p>
          <a:p>
            <a:pPr lvl="1">
              <a:lnSpc>
                <a:spcPct val="120000"/>
              </a:lnSpc>
              <a:spcBef>
                <a:spcPts val="600"/>
              </a:spcBef>
              <a:defRPr/>
            </a:pPr>
            <a:r>
              <a:rPr lang="en-GB" altLang="en-US" sz="1400" dirty="0"/>
              <a:t>PACE – Parent Liaison Officer Services</a:t>
            </a:r>
          </a:p>
          <a:p>
            <a:pPr>
              <a:lnSpc>
                <a:spcPct val="120000"/>
              </a:lnSpc>
              <a:spcBef>
                <a:spcPts val="600"/>
              </a:spcBef>
              <a:defRPr/>
            </a:pPr>
            <a:r>
              <a:rPr lang="en-GB" altLang="en-US" sz="1400" b="1" dirty="0">
                <a:solidFill>
                  <a:schemeClr val="accent1"/>
                </a:solidFill>
              </a:rPr>
              <a:t>Support Services for </a:t>
            </a:r>
            <a:r>
              <a:rPr lang="en-GB" altLang="en-US" sz="1400" b="1" dirty="0" err="1">
                <a:solidFill>
                  <a:schemeClr val="accent1"/>
                </a:solidFill>
              </a:rPr>
              <a:t>C&amp;YP</a:t>
            </a:r>
            <a:r>
              <a:rPr lang="en-GB" altLang="en-US" sz="1400" b="1" dirty="0">
                <a:solidFill>
                  <a:schemeClr val="accent1"/>
                </a:solidFill>
              </a:rPr>
              <a:t> at risk of Offending:</a:t>
            </a:r>
          </a:p>
          <a:p>
            <a:pPr lvl="1">
              <a:lnSpc>
                <a:spcPct val="120000"/>
              </a:lnSpc>
              <a:spcBef>
                <a:spcPts val="600"/>
              </a:spcBef>
              <a:defRPr/>
            </a:pPr>
            <a:r>
              <a:rPr lang="en-GB" altLang="en-US" sz="1400" dirty="0"/>
              <a:t>Change Direction - </a:t>
            </a:r>
            <a:r>
              <a:rPr lang="en-GB" altLang="en-US" sz="1400" dirty="0" err="1"/>
              <a:t>YP’s</a:t>
            </a:r>
            <a:r>
              <a:rPr lang="en-GB" altLang="en-US" sz="1400" dirty="0"/>
              <a:t> Diversion Scheme</a:t>
            </a:r>
          </a:p>
          <a:p>
            <a:pPr lvl="1">
              <a:lnSpc>
                <a:spcPct val="120000"/>
              </a:lnSpc>
              <a:spcBef>
                <a:spcPts val="600"/>
              </a:spcBef>
              <a:defRPr/>
            </a:pPr>
            <a:r>
              <a:rPr lang="en-GB" altLang="en-US" sz="1400" dirty="0"/>
              <a:t>Mediation Services</a:t>
            </a:r>
          </a:p>
          <a:p>
            <a:pPr lvl="1">
              <a:lnSpc>
                <a:spcPct val="120000"/>
              </a:lnSpc>
              <a:spcBef>
                <a:spcPts val="600"/>
              </a:spcBef>
              <a:defRPr/>
            </a:pPr>
            <a:r>
              <a:rPr lang="en-GB" altLang="en-US" sz="1400" dirty="0"/>
              <a:t>Anger Management Services</a:t>
            </a:r>
          </a:p>
          <a:p>
            <a:pPr>
              <a:lnSpc>
                <a:spcPct val="120000"/>
              </a:lnSpc>
              <a:spcBef>
                <a:spcPts val="600"/>
              </a:spcBef>
              <a:defRPr/>
            </a:pPr>
            <a:r>
              <a:rPr lang="en-GB" altLang="en-US" sz="1400" b="1" dirty="0">
                <a:solidFill>
                  <a:schemeClr val="accent1"/>
                </a:solidFill>
              </a:rPr>
              <a:t>Engagement &amp; Involvement Services:</a:t>
            </a:r>
          </a:p>
          <a:p>
            <a:pPr lvl="1">
              <a:lnSpc>
                <a:spcPct val="120000"/>
              </a:lnSpc>
              <a:spcBef>
                <a:spcPts val="600"/>
              </a:spcBef>
              <a:defRPr/>
            </a:pPr>
            <a:r>
              <a:rPr lang="en-GB" altLang="en-US" sz="1400" dirty="0"/>
              <a:t>North Yorkshire Youth Commission</a:t>
            </a:r>
          </a:p>
          <a:p>
            <a:pPr>
              <a:lnSpc>
                <a:spcPct val="120000"/>
              </a:lnSpc>
              <a:spcBef>
                <a:spcPts val="600"/>
              </a:spcBef>
              <a:defRPr/>
            </a:pPr>
            <a:r>
              <a:rPr lang="en-GB" altLang="en-US" sz="1400" b="1" dirty="0">
                <a:solidFill>
                  <a:schemeClr val="accent1"/>
                </a:solidFill>
              </a:rPr>
              <a:t>Other Services:</a:t>
            </a:r>
          </a:p>
          <a:p>
            <a:pPr lvl="1">
              <a:lnSpc>
                <a:spcPct val="120000"/>
              </a:lnSpc>
              <a:spcBef>
                <a:spcPts val="600"/>
              </a:spcBef>
              <a:defRPr/>
            </a:pPr>
            <a:r>
              <a:rPr lang="en-GB" altLang="en-US" sz="1400" dirty="0"/>
              <a:t>Supporting Victims Services</a:t>
            </a:r>
          </a:p>
        </p:txBody>
      </p:sp>
    </p:spTree>
    <p:extLst>
      <p:ext uri="{BB962C8B-B14F-4D97-AF65-F5344CB8AC3E}">
        <p14:creationId xmlns:p14="http://schemas.microsoft.com/office/powerpoint/2010/main" val="3358962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1888"/>
            <a:ext cx="8596668" cy="1320800"/>
          </a:xfrm>
        </p:spPr>
        <p:txBody>
          <a:bodyPr/>
          <a:lstStyle/>
          <a:p>
            <a:r>
              <a:rPr lang="en-GB" dirty="0"/>
              <a:t>DA Victims Community-based Support Services</a:t>
            </a:r>
          </a:p>
        </p:txBody>
      </p:sp>
      <p:sp>
        <p:nvSpPr>
          <p:cNvPr id="3" name="Content Placeholder 2"/>
          <p:cNvSpPr>
            <a:spLocks noGrp="1"/>
          </p:cNvSpPr>
          <p:nvPr>
            <p:ph idx="1"/>
          </p:nvPr>
        </p:nvSpPr>
        <p:spPr>
          <a:xfrm>
            <a:off x="677334" y="1781545"/>
            <a:ext cx="9563946" cy="4810641"/>
          </a:xfrm>
        </p:spPr>
        <p:txBody>
          <a:bodyPr>
            <a:noAutofit/>
          </a:bodyPr>
          <a:lstStyle/>
          <a:p>
            <a:r>
              <a:rPr lang="en-GB" sz="1200" b="1" dirty="0">
                <a:solidFill>
                  <a:schemeClr val="accent1"/>
                </a:solidFill>
              </a:rPr>
              <a:t>Provider: </a:t>
            </a:r>
            <a:r>
              <a:rPr lang="en-GB" sz="1200" dirty="0"/>
              <a:t>Independent Domestic Abuse Services (IDAS)</a:t>
            </a:r>
          </a:p>
          <a:p>
            <a:r>
              <a:rPr lang="en-GB" sz="1200" b="1" dirty="0">
                <a:solidFill>
                  <a:schemeClr val="accent1"/>
                </a:solidFill>
              </a:rPr>
              <a:t>What help can they offer?</a:t>
            </a:r>
          </a:p>
          <a:p>
            <a:pPr lvl="1"/>
            <a:r>
              <a:rPr lang="en-GB" sz="1200" dirty="0"/>
              <a:t>Triage, early intervention, immediate advice, support &amp; safety planning through a Central Referral Hub</a:t>
            </a:r>
          </a:p>
          <a:p>
            <a:pPr lvl="1"/>
            <a:r>
              <a:rPr lang="en-GB" sz="1200" dirty="0"/>
              <a:t>1-to-1 emotional &amp; practical support, including support through any police investigation and/or court proceedings </a:t>
            </a:r>
          </a:p>
          <a:p>
            <a:pPr lvl="1"/>
            <a:r>
              <a:rPr lang="en-GB" sz="1200" dirty="0"/>
              <a:t>Target Hardening where necessary to help victims remain safely within their own homes; and </a:t>
            </a:r>
          </a:p>
          <a:p>
            <a:pPr lvl="1"/>
            <a:r>
              <a:rPr lang="en-GB" sz="1200" dirty="0"/>
              <a:t>Supported group work &amp; peer support networks to support long-term recovery &amp; assist survivors to move on from abusive relationships. </a:t>
            </a:r>
          </a:p>
          <a:p>
            <a:r>
              <a:rPr lang="en-GB" sz="1200" b="1" dirty="0">
                <a:solidFill>
                  <a:schemeClr val="accent1"/>
                </a:solidFill>
              </a:rPr>
              <a:t>Who can access support?</a:t>
            </a:r>
          </a:p>
          <a:p>
            <a:pPr lvl="1"/>
            <a:r>
              <a:rPr lang="en-GB" sz="1200" dirty="0"/>
              <a:t>Anyone who is a direct victim or survivor of domestic abuse perpetrated against them, whether or not they have reported to the police.</a:t>
            </a:r>
          </a:p>
          <a:p>
            <a:pPr lvl="2"/>
            <a:r>
              <a:rPr lang="en-GB" sz="1200" dirty="0"/>
              <a:t>No lower age limit however this service cannot support children living in a household where DA has occurred. </a:t>
            </a:r>
          </a:p>
          <a:p>
            <a:pPr lvl="2"/>
            <a:r>
              <a:rPr lang="en-GB" sz="1200" dirty="0"/>
              <a:t>Support is available for all genders &amp; regardless of sexual orientation.</a:t>
            </a:r>
          </a:p>
          <a:p>
            <a:r>
              <a:rPr lang="en-GB" sz="1200" b="1" dirty="0">
                <a:solidFill>
                  <a:schemeClr val="accent1"/>
                </a:solidFill>
              </a:rPr>
              <a:t>Referrals:</a:t>
            </a:r>
            <a:r>
              <a:rPr lang="en-GB" sz="1200" dirty="0"/>
              <a:t> can be made by professionals as well as self-referrals</a:t>
            </a:r>
          </a:p>
          <a:p>
            <a:pPr lvl="1"/>
            <a:r>
              <a:rPr lang="en-GB" sz="1200" dirty="0"/>
              <a:t>Online at </a:t>
            </a:r>
            <a:r>
              <a:rPr lang="en-GB" sz="1200" dirty="0">
                <a:solidFill>
                  <a:schemeClr val="accent1"/>
                </a:solidFill>
                <a:hlinkClick r:id="rId3"/>
              </a:rPr>
              <a:t>IDAS Referrals</a:t>
            </a:r>
            <a:endParaRPr lang="en-GB" sz="1200" dirty="0">
              <a:solidFill>
                <a:schemeClr val="accent1"/>
              </a:solidFill>
            </a:endParaRPr>
          </a:p>
          <a:p>
            <a:pPr lvl="1"/>
            <a:r>
              <a:rPr lang="en-GB" sz="1200" dirty="0"/>
              <a:t>Email to </a:t>
            </a:r>
            <a:r>
              <a:rPr lang="en-GB" sz="1200" dirty="0">
                <a:hlinkClick r:id="rId4"/>
              </a:rPr>
              <a:t>info@idas.org.uk</a:t>
            </a:r>
            <a:endParaRPr lang="en-GB" sz="1200" dirty="0"/>
          </a:p>
          <a:p>
            <a:pPr lvl="1"/>
            <a:r>
              <a:rPr lang="en-GB" sz="1200" dirty="0"/>
              <a:t>Phone on 03000 110 110</a:t>
            </a:r>
          </a:p>
          <a:p>
            <a:pPr lvl="1"/>
            <a:r>
              <a:rPr lang="en-GB" sz="1200" dirty="0"/>
              <a:t>Live Chat web chat facility Monday to Friday early evenings via the IDAS website</a:t>
            </a:r>
          </a:p>
        </p:txBody>
      </p:sp>
    </p:spTree>
    <p:extLst>
      <p:ext uri="{BB962C8B-B14F-4D97-AF65-F5344CB8AC3E}">
        <p14:creationId xmlns:p14="http://schemas.microsoft.com/office/powerpoint/2010/main" val="418250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B603-4933-40A8-931F-3B4C72126412}"/>
              </a:ext>
            </a:extLst>
          </p:cNvPr>
          <p:cNvSpPr>
            <a:spLocks noGrp="1"/>
          </p:cNvSpPr>
          <p:nvPr>
            <p:ph type="title"/>
          </p:nvPr>
        </p:nvSpPr>
        <p:spPr>
          <a:xfrm>
            <a:off x="677334" y="609600"/>
            <a:ext cx="8796450" cy="1320800"/>
          </a:xfrm>
        </p:spPr>
        <p:txBody>
          <a:bodyPr/>
          <a:lstStyle/>
          <a:p>
            <a:r>
              <a:rPr lang="en-GB" dirty="0" err="1"/>
              <a:t>MAWFA</a:t>
            </a:r>
            <a:r>
              <a:rPr lang="en-GB" dirty="0"/>
              <a:t> – Support for </a:t>
            </a:r>
            <a:r>
              <a:rPr lang="en-GB" dirty="0" err="1"/>
              <a:t>C&amp;YP</a:t>
            </a:r>
            <a:r>
              <a:rPr lang="en-GB" dirty="0"/>
              <a:t> Affected by DA</a:t>
            </a:r>
          </a:p>
        </p:txBody>
      </p:sp>
      <p:sp>
        <p:nvSpPr>
          <p:cNvPr id="3" name="Content Placeholder 2">
            <a:extLst>
              <a:ext uri="{FF2B5EF4-FFF2-40B4-BE49-F238E27FC236}">
                <a16:creationId xmlns:a16="http://schemas.microsoft.com/office/drawing/2014/main" id="{5321107B-3CCB-4C06-B611-D25C1CE331B9}"/>
              </a:ext>
            </a:extLst>
          </p:cNvPr>
          <p:cNvSpPr>
            <a:spLocks noGrp="1"/>
          </p:cNvSpPr>
          <p:nvPr>
            <p:ph idx="1"/>
          </p:nvPr>
        </p:nvSpPr>
        <p:spPr>
          <a:xfrm>
            <a:off x="367990" y="1605776"/>
            <a:ext cx="9823414" cy="4961279"/>
          </a:xfrm>
        </p:spPr>
        <p:txBody>
          <a:bodyPr>
            <a:noAutofit/>
          </a:bodyPr>
          <a:lstStyle/>
          <a:p>
            <a:r>
              <a:rPr lang="en-GB" sz="1400" b="1" dirty="0">
                <a:solidFill>
                  <a:schemeClr val="accent1"/>
                </a:solidFill>
              </a:rPr>
              <a:t>Provider: </a:t>
            </a:r>
            <a:r>
              <a:rPr lang="en-GB" sz="1400" dirty="0"/>
              <a:t>Independent Domestic Abuse Services (IDAS)</a:t>
            </a:r>
          </a:p>
          <a:p>
            <a:r>
              <a:rPr lang="en-GB" sz="1400" b="1" dirty="0">
                <a:solidFill>
                  <a:schemeClr val="accent1"/>
                </a:solidFill>
              </a:rPr>
              <a:t>What help can they offer?</a:t>
            </a:r>
          </a:p>
          <a:p>
            <a:pPr lvl="1"/>
            <a:r>
              <a:rPr lang="en-GB" sz="1400" dirty="0"/>
              <a:t>Intensive 1 to 1 emotional and practical support for </a:t>
            </a:r>
            <a:r>
              <a:rPr lang="en-GB" sz="1400" dirty="0" err="1"/>
              <a:t>C&amp;YP</a:t>
            </a:r>
            <a:r>
              <a:rPr lang="en-GB" sz="1400" dirty="0"/>
              <a:t> aged 10yrs &amp; over</a:t>
            </a:r>
          </a:p>
          <a:p>
            <a:pPr lvl="1"/>
            <a:r>
              <a:rPr lang="en-GB" sz="1400" dirty="0"/>
              <a:t>Referrals for parents/guardians into and ongoing liaison with IDAS victim services to ensure that support plans are co-ordinated and support the family’s common goals</a:t>
            </a:r>
          </a:p>
          <a:p>
            <a:pPr lvl="1"/>
            <a:r>
              <a:rPr lang="en-GB" sz="1400" dirty="0"/>
              <a:t>Supported group work and peer support networks</a:t>
            </a:r>
          </a:p>
          <a:p>
            <a:r>
              <a:rPr lang="en-GB" sz="1400" b="1" dirty="0">
                <a:solidFill>
                  <a:schemeClr val="accent1"/>
                </a:solidFill>
              </a:rPr>
              <a:t>Who can access support?</a:t>
            </a:r>
          </a:p>
          <a:p>
            <a:pPr lvl="1"/>
            <a:r>
              <a:rPr lang="en-GB" sz="1400" dirty="0"/>
              <a:t>Any family with dependent children &amp; young people aged 10 to 16yrs living in households where domestic abuse occurs, whether or not they have reported to the police.</a:t>
            </a:r>
          </a:p>
          <a:p>
            <a:r>
              <a:rPr lang="en-GB" sz="1400" b="1" dirty="0">
                <a:solidFill>
                  <a:schemeClr val="accent1"/>
                </a:solidFill>
              </a:rPr>
              <a:t>Referrals:</a:t>
            </a:r>
            <a:r>
              <a:rPr lang="en-GB" sz="1400" dirty="0"/>
              <a:t> can be made by professionals as well as self-referrals</a:t>
            </a:r>
          </a:p>
          <a:p>
            <a:pPr lvl="1"/>
            <a:r>
              <a:rPr lang="en-GB" sz="1400" dirty="0"/>
              <a:t>Online at </a:t>
            </a:r>
            <a:r>
              <a:rPr lang="en-GB" sz="1400" dirty="0">
                <a:solidFill>
                  <a:schemeClr val="accent1"/>
                </a:solidFill>
                <a:hlinkClick r:id="rId3"/>
              </a:rPr>
              <a:t>IDAS Referrals</a:t>
            </a:r>
            <a:endParaRPr lang="en-GB" sz="1400" dirty="0">
              <a:solidFill>
                <a:schemeClr val="accent1"/>
              </a:solidFill>
            </a:endParaRPr>
          </a:p>
          <a:p>
            <a:pPr lvl="1"/>
            <a:r>
              <a:rPr lang="en-GB" sz="1400" dirty="0"/>
              <a:t>Email to </a:t>
            </a:r>
            <a:r>
              <a:rPr lang="en-GB" sz="1400" dirty="0">
                <a:hlinkClick r:id="rId4"/>
              </a:rPr>
              <a:t>info@idas.org.uk</a:t>
            </a:r>
            <a:endParaRPr lang="en-GB" sz="1400" dirty="0"/>
          </a:p>
          <a:p>
            <a:pPr lvl="1"/>
            <a:r>
              <a:rPr lang="en-GB" sz="1400" dirty="0"/>
              <a:t>Phone on 03000 110 110</a:t>
            </a:r>
          </a:p>
          <a:p>
            <a:pPr lvl="1"/>
            <a:r>
              <a:rPr lang="en-GB" sz="1400" dirty="0"/>
              <a:t>Live Chat web chat facility Monday to Friday early evenings via the IDAS website</a:t>
            </a:r>
          </a:p>
        </p:txBody>
      </p:sp>
    </p:spTree>
    <p:extLst>
      <p:ext uri="{BB962C8B-B14F-4D97-AF65-F5344CB8AC3E}">
        <p14:creationId xmlns:p14="http://schemas.microsoft.com/office/powerpoint/2010/main" val="4049318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Respect–Support for </a:t>
            </a:r>
            <a:r>
              <a:rPr lang="en-GB" dirty="0" err="1"/>
              <a:t>YP</a:t>
            </a:r>
            <a:r>
              <a:rPr lang="en-GB" dirty="0"/>
              <a:t> displaying abusive behaviours</a:t>
            </a:r>
          </a:p>
        </p:txBody>
      </p:sp>
      <p:sp>
        <p:nvSpPr>
          <p:cNvPr id="3" name="Content Placeholder 2"/>
          <p:cNvSpPr>
            <a:spLocks noGrp="1"/>
          </p:cNvSpPr>
          <p:nvPr>
            <p:ph idx="1"/>
          </p:nvPr>
        </p:nvSpPr>
        <p:spPr>
          <a:xfrm>
            <a:off x="677334" y="1930400"/>
            <a:ext cx="9514070" cy="4603404"/>
          </a:xfrm>
        </p:spPr>
        <p:txBody>
          <a:bodyPr>
            <a:noAutofit/>
          </a:bodyPr>
          <a:lstStyle/>
          <a:p>
            <a:r>
              <a:rPr lang="en-GB" sz="1100" b="1" dirty="0">
                <a:solidFill>
                  <a:schemeClr val="accent1"/>
                </a:solidFill>
              </a:rPr>
              <a:t>Provider: </a:t>
            </a:r>
            <a:r>
              <a:rPr lang="en-GB" sz="1100" dirty="0"/>
              <a:t>Independent Domestic Abuse Services (IDAS)</a:t>
            </a:r>
          </a:p>
          <a:p>
            <a:r>
              <a:rPr lang="en-GB" sz="1100" b="1" dirty="0">
                <a:solidFill>
                  <a:schemeClr val="accent1"/>
                </a:solidFill>
              </a:rPr>
              <a:t>What help can they offer?</a:t>
            </a:r>
          </a:p>
          <a:p>
            <a:pPr lvl="1"/>
            <a:r>
              <a:rPr lang="en-GB" sz="1100" dirty="0"/>
              <a:t>Short-term telephone support for parents with supporting information pack providing advice on safety planning, boundary setting &amp; behaviour management;</a:t>
            </a:r>
          </a:p>
          <a:p>
            <a:pPr lvl="1"/>
            <a:r>
              <a:rPr lang="en-GB" sz="1100" dirty="0"/>
              <a:t>Respect Young People’s Programme for Child or Adolescent to Parent Violence &amp; Abuse (</a:t>
            </a:r>
            <a:r>
              <a:rPr lang="en-GB" sz="1100" dirty="0" err="1"/>
              <a:t>CAPVA</a:t>
            </a:r>
            <a:r>
              <a:rPr lang="en-GB" sz="1100" dirty="0"/>
              <a:t>) which offers a whole family approach;</a:t>
            </a:r>
          </a:p>
          <a:p>
            <a:pPr lvl="1"/>
            <a:r>
              <a:rPr lang="en-GB" sz="1100" dirty="0"/>
              <a:t>Specialist 1-to-1 Programme for young perpetrators of abuse in intimate relationships with other young people; and </a:t>
            </a:r>
          </a:p>
          <a:p>
            <a:pPr lvl="1"/>
            <a:r>
              <a:rPr lang="en-GB" sz="1100" dirty="0"/>
              <a:t>Supported group work &amp; peer support networks for parents or guardians. </a:t>
            </a:r>
          </a:p>
          <a:p>
            <a:r>
              <a:rPr lang="en-GB" sz="1100" b="1" dirty="0">
                <a:solidFill>
                  <a:schemeClr val="accent1"/>
                </a:solidFill>
              </a:rPr>
              <a:t>Who can access support?</a:t>
            </a:r>
          </a:p>
          <a:p>
            <a:pPr lvl="1"/>
            <a:r>
              <a:rPr lang="en-GB" sz="1100" dirty="0" err="1"/>
              <a:t>YP</a:t>
            </a:r>
            <a:r>
              <a:rPr lang="en-GB" sz="1100" dirty="0"/>
              <a:t> aged 10 to 16yrs who are demonstrating abusive behaviour towards their family members and/or within intimate relationships with other young people.</a:t>
            </a:r>
          </a:p>
          <a:p>
            <a:pPr lvl="1"/>
            <a:r>
              <a:rPr lang="en-GB" sz="1100" dirty="0"/>
              <a:t>Support will also be offered to parent/guardians.</a:t>
            </a:r>
          </a:p>
          <a:p>
            <a:pPr lvl="1"/>
            <a:r>
              <a:rPr lang="en-GB" sz="1100" dirty="0"/>
              <a:t>Support is available for all genders and regardless of sexual orientation.</a:t>
            </a:r>
          </a:p>
          <a:p>
            <a:r>
              <a:rPr lang="en-GB" sz="1100" b="1" dirty="0">
                <a:solidFill>
                  <a:schemeClr val="accent1"/>
                </a:solidFill>
              </a:rPr>
              <a:t>Referrals:</a:t>
            </a:r>
            <a:r>
              <a:rPr lang="en-GB" sz="1100" dirty="0"/>
              <a:t> can be made by professionals as well as self-referrals</a:t>
            </a:r>
          </a:p>
          <a:p>
            <a:pPr lvl="1"/>
            <a:r>
              <a:rPr lang="en-GB" sz="1100" dirty="0"/>
              <a:t>Online at </a:t>
            </a:r>
            <a:r>
              <a:rPr lang="en-GB" sz="1100" dirty="0">
                <a:solidFill>
                  <a:schemeClr val="accent1"/>
                </a:solidFill>
                <a:hlinkClick r:id="rId3"/>
              </a:rPr>
              <a:t>IDAS Referrals</a:t>
            </a:r>
            <a:endParaRPr lang="en-GB" sz="1100" dirty="0"/>
          </a:p>
          <a:p>
            <a:pPr lvl="1"/>
            <a:r>
              <a:rPr lang="en-GB" sz="1100" dirty="0"/>
              <a:t>Email to </a:t>
            </a:r>
            <a:r>
              <a:rPr lang="en-GB" sz="1100" dirty="0">
                <a:hlinkClick r:id="rId4"/>
              </a:rPr>
              <a:t>respect.project@idas.cjsm.net</a:t>
            </a:r>
            <a:endParaRPr lang="en-GB" sz="1100" dirty="0"/>
          </a:p>
          <a:p>
            <a:pPr lvl="1"/>
            <a:r>
              <a:rPr lang="en-GB" sz="1100" dirty="0"/>
              <a:t>Phone on 03000 110 110</a:t>
            </a:r>
          </a:p>
          <a:p>
            <a:pPr lvl="1"/>
            <a:r>
              <a:rPr lang="en-GB" sz="1100" dirty="0"/>
              <a:t>Live Chat web chat facility Monday to Friday early evenings via the IDAS website</a:t>
            </a:r>
          </a:p>
        </p:txBody>
      </p:sp>
    </p:spTree>
    <p:extLst>
      <p:ext uri="{BB962C8B-B14F-4D97-AF65-F5344CB8AC3E}">
        <p14:creationId xmlns:p14="http://schemas.microsoft.com/office/powerpoint/2010/main" val="248699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76" y="609600"/>
            <a:ext cx="8582626" cy="840059"/>
          </a:xfrm>
        </p:spPr>
        <p:txBody>
          <a:bodyPr/>
          <a:lstStyle/>
          <a:p>
            <a:r>
              <a:rPr lang="en-GB" dirty="0" smtClean="0"/>
              <a:t>CYSCP Learning Masterclass Agenda</a:t>
            </a:r>
            <a:endParaRPr lang="en-GB" dirty="0"/>
          </a:p>
        </p:txBody>
      </p:sp>
      <p:sp>
        <p:nvSpPr>
          <p:cNvPr id="3" name="Content Placeholder 2"/>
          <p:cNvSpPr>
            <a:spLocks noGrp="1"/>
          </p:cNvSpPr>
          <p:nvPr>
            <p:ph idx="1"/>
          </p:nvPr>
        </p:nvSpPr>
        <p:spPr>
          <a:xfrm>
            <a:off x="457200" y="1449659"/>
            <a:ext cx="9664995" cy="5227587"/>
          </a:xfrm>
        </p:spPr>
        <p:txBody>
          <a:bodyPr>
            <a:normAutofit/>
          </a:bodyPr>
          <a:lstStyle/>
          <a:p>
            <a:r>
              <a:rPr lang="en-GB" sz="2200" dirty="0" smtClean="0"/>
              <a:t>09:00 </a:t>
            </a:r>
            <a:r>
              <a:rPr lang="en-GB" sz="2200" dirty="0"/>
              <a:t>– </a:t>
            </a:r>
            <a:r>
              <a:rPr lang="en-GB" sz="2200" dirty="0" smtClean="0"/>
              <a:t>09:10 </a:t>
            </a:r>
            <a:r>
              <a:rPr lang="en-GB" sz="2200" dirty="0"/>
              <a:t>	</a:t>
            </a:r>
            <a:r>
              <a:rPr lang="en-GB" sz="2200" dirty="0" smtClean="0"/>
              <a:t>Welcome &amp; Introductions </a:t>
            </a:r>
          </a:p>
          <a:p>
            <a:r>
              <a:rPr lang="en-GB" sz="2200" dirty="0" smtClean="0"/>
              <a:t>09:10 – 09:30	Referral and MASH – Rose Howley and Sarah Campbell	</a:t>
            </a:r>
          </a:p>
          <a:p>
            <a:r>
              <a:rPr lang="en-GB" sz="2200" dirty="0" smtClean="0"/>
              <a:t>09:30 </a:t>
            </a:r>
            <a:r>
              <a:rPr lang="en-GB" sz="2200" dirty="0"/>
              <a:t>– </a:t>
            </a:r>
            <a:r>
              <a:rPr lang="en-GB" sz="2200" dirty="0" smtClean="0"/>
              <a:t>09:50	Commissioned Services – North Yorkshire Police - Dave 						Ellis</a:t>
            </a:r>
          </a:p>
          <a:p>
            <a:r>
              <a:rPr lang="en-GB" sz="2200" dirty="0" smtClean="0"/>
              <a:t>09:50 – 10:10	</a:t>
            </a:r>
            <a:r>
              <a:rPr lang="en-GB" altLang="en-US" sz="2200" dirty="0" smtClean="0"/>
              <a:t>OPFCC </a:t>
            </a:r>
            <a:r>
              <a:rPr lang="en-GB" altLang="en-US" sz="2200" dirty="0"/>
              <a:t>Commissioned Support </a:t>
            </a:r>
            <a:r>
              <a:rPr lang="en-GB" altLang="en-US" sz="2200" dirty="0" smtClean="0"/>
              <a:t>Services </a:t>
            </a:r>
            <a:r>
              <a:rPr lang="en-GB" altLang="en-US" sz="2200" dirty="0"/>
              <a:t>for Children, </a:t>
            </a:r>
            <a:r>
              <a:rPr lang="en-GB" altLang="en-US" sz="2200" dirty="0" smtClean="0"/>
              <a:t>						Young People </a:t>
            </a:r>
            <a:r>
              <a:rPr lang="en-GB" altLang="en-US" sz="2200" dirty="0"/>
              <a:t>&amp; </a:t>
            </a:r>
            <a:r>
              <a:rPr lang="en-GB" altLang="en-US" sz="2200" dirty="0" smtClean="0"/>
              <a:t>Families – </a:t>
            </a:r>
            <a:r>
              <a:rPr lang="en-GB" sz="2200" dirty="0" smtClean="0"/>
              <a:t>Sarah Arnott</a:t>
            </a:r>
          </a:p>
          <a:p>
            <a:r>
              <a:rPr lang="en-GB" sz="2200" dirty="0" smtClean="0"/>
              <a:t>10:10 – 10:30 	Commissioned </a:t>
            </a:r>
            <a:r>
              <a:rPr lang="en-GB" sz="2200" dirty="0"/>
              <a:t>Services – </a:t>
            </a:r>
            <a:r>
              <a:rPr lang="en-GB" sz="2200" dirty="0" smtClean="0"/>
              <a:t>Changing Lives - Mike 								Benson</a:t>
            </a:r>
          </a:p>
          <a:p>
            <a:r>
              <a:rPr lang="en-GB" sz="2200" dirty="0" smtClean="0"/>
              <a:t>10:30 – 10:50	Whole Family Working – IDAS - Carmel </a:t>
            </a:r>
            <a:r>
              <a:rPr lang="en-GB" sz="2200" dirty="0" err="1" smtClean="0"/>
              <a:t>Offord</a:t>
            </a:r>
            <a:endParaRPr lang="en-GB" sz="2200" dirty="0"/>
          </a:p>
          <a:p>
            <a:r>
              <a:rPr lang="en-GB" sz="2200" dirty="0" smtClean="0"/>
              <a:t>10:50 – 11:00	Close – Survey Monkey </a:t>
            </a:r>
            <a:endParaRPr lang="en-GB" sz="2200" dirty="0"/>
          </a:p>
          <a:p>
            <a:pPr marL="0" indent="0">
              <a:buNone/>
            </a:pPr>
            <a:r>
              <a:rPr lang="en-GB" sz="2200" dirty="0" smtClean="0"/>
              <a:t>					CYSCP Business Unit</a:t>
            </a:r>
          </a:p>
          <a:p>
            <a:endParaRPr lang="en-GB" sz="2200" dirty="0" smtClean="0"/>
          </a:p>
          <a:p>
            <a:pPr marL="0" indent="0">
              <a:buNone/>
            </a:pPr>
            <a:endParaRPr lang="en-GB" sz="2200" dirty="0" smtClean="0"/>
          </a:p>
          <a:p>
            <a:pPr marL="0" indent="0">
              <a:buNone/>
            </a:pPr>
            <a:endParaRPr lang="en-GB" sz="2200" dirty="0"/>
          </a:p>
          <a:p>
            <a:pPr marL="0" indent="0">
              <a:buNone/>
            </a:pPr>
            <a:endParaRPr lang="en-GB" dirty="0"/>
          </a:p>
        </p:txBody>
      </p:sp>
    </p:spTree>
    <p:extLst>
      <p:ext uri="{BB962C8B-B14F-4D97-AF65-F5344CB8AC3E}">
        <p14:creationId xmlns:p14="http://schemas.microsoft.com/office/powerpoint/2010/main" val="2467582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+Choices - Support Services for Adult Perpetrators</a:t>
            </a:r>
          </a:p>
        </p:txBody>
      </p:sp>
      <p:sp>
        <p:nvSpPr>
          <p:cNvPr id="3" name="Content Placeholder 2"/>
          <p:cNvSpPr>
            <a:spLocks noGrp="1"/>
          </p:cNvSpPr>
          <p:nvPr>
            <p:ph idx="1"/>
          </p:nvPr>
        </p:nvSpPr>
        <p:spPr>
          <a:xfrm>
            <a:off x="677334" y="1828800"/>
            <a:ext cx="9514630" cy="4767209"/>
          </a:xfrm>
        </p:spPr>
        <p:txBody>
          <a:bodyPr>
            <a:noAutofit/>
          </a:bodyPr>
          <a:lstStyle/>
          <a:p>
            <a:r>
              <a:rPr lang="en-GB" sz="1200" b="1" dirty="0">
                <a:solidFill>
                  <a:schemeClr val="accent1"/>
                </a:solidFill>
              </a:rPr>
              <a:t>Provider: </a:t>
            </a:r>
            <a:r>
              <a:rPr lang="en-GB" sz="1200" dirty="0"/>
              <a:t>Foundation UK</a:t>
            </a:r>
          </a:p>
          <a:p>
            <a:r>
              <a:rPr lang="en-GB" sz="1200" b="1" dirty="0">
                <a:solidFill>
                  <a:schemeClr val="accent1"/>
                </a:solidFill>
              </a:rPr>
              <a:t>What help can they offer?</a:t>
            </a:r>
          </a:p>
          <a:p>
            <a:pPr lvl="1"/>
            <a:r>
              <a:rPr lang="en-GB" sz="1200" dirty="0"/>
              <a:t>Triage &amp; emergency, temporary (up to 7 days) accommodation where required;</a:t>
            </a:r>
          </a:p>
          <a:p>
            <a:pPr lvl="1"/>
            <a:r>
              <a:rPr lang="en-GB" sz="1200" dirty="0"/>
              <a:t>1-to-1 motivational interventions where required;</a:t>
            </a:r>
          </a:p>
          <a:p>
            <a:pPr lvl="1"/>
            <a:r>
              <a:rPr lang="en-GB" sz="1200" dirty="0"/>
              <a:t>Tailored Perpetrator Programme, including both 1-to-1 &amp; group delivery options; and</a:t>
            </a:r>
          </a:p>
          <a:p>
            <a:pPr lvl="1"/>
            <a:r>
              <a:rPr lang="en-GB" sz="1200" dirty="0"/>
              <a:t>Support to address wider needs such as housing, finance, substance misuse &amp; mental health through onward referrals and/or liaison with other support services as appropriate.</a:t>
            </a:r>
          </a:p>
          <a:p>
            <a:r>
              <a:rPr lang="en-GB" sz="1200" b="1" dirty="0">
                <a:solidFill>
                  <a:schemeClr val="accent1"/>
                </a:solidFill>
              </a:rPr>
              <a:t>Who can access support?</a:t>
            </a:r>
          </a:p>
          <a:p>
            <a:pPr lvl="1"/>
            <a:r>
              <a:rPr lang="en-GB" sz="1200" dirty="0"/>
              <a:t>Anyone aged 16yrs+ who is a low-medium risk perpetrator of DA who wish to voluntarily address their abusive behaviour.</a:t>
            </a:r>
          </a:p>
          <a:p>
            <a:pPr lvl="1"/>
            <a:r>
              <a:rPr lang="en-GB" sz="1200" dirty="0"/>
              <a:t>Support is available for all genders and regardless of sexual orientation.</a:t>
            </a:r>
          </a:p>
          <a:p>
            <a:r>
              <a:rPr lang="en-GB" sz="1200" b="1" dirty="0">
                <a:solidFill>
                  <a:schemeClr val="accent1"/>
                </a:solidFill>
              </a:rPr>
              <a:t>Referrals: </a:t>
            </a:r>
            <a:r>
              <a:rPr lang="en-GB" sz="1200" dirty="0"/>
              <a:t>can be made by police officers or professionals working with actual or potential perpetrators, their families or victims (with consent) as well as self-referrals</a:t>
            </a:r>
          </a:p>
          <a:p>
            <a:pPr lvl="1"/>
            <a:r>
              <a:rPr lang="en-GB" sz="1200" dirty="0"/>
              <a:t>01423 500 905 for Harrogate &amp; Craven areas</a:t>
            </a:r>
          </a:p>
          <a:p>
            <a:pPr lvl="1"/>
            <a:r>
              <a:rPr lang="en-GB" sz="1200" dirty="0"/>
              <a:t>01723 361 100 for Scarborough, Ryedale, Hambleton &amp; Richmond areas</a:t>
            </a:r>
          </a:p>
          <a:p>
            <a:pPr lvl="1"/>
            <a:r>
              <a:rPr lang="en-GB" sz="1200" dirty="0"/>
              <a:t>01904 557 491 for York &amp; Selby areas</a:t>
            </a:r>
          </a:p>
          <a:p>
            <a:pPr lvl="1"/>
            <a:r>
              <a:rPr lang="en-GB" sz="1200" dirty="0"/>
              <a:t>Emergency Out of Hours on 0300 30 30 911</a:t>
            </a:r>
          </a:p>
        </p:txBody>
      </p:sp>
    </p:spTree>
    <p:extLst>
      <p:ext uri="{BB962C8B-B14F-4D97-AF65-F5344CB8AC3E}">
        <p14:creationId xmlns:p14="http://schemas.microsoft.com/office/powerpoint/2010/main" val="223565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 Sexual Assault Assessment Service (</a:t>
            </a:r>
            <a:r>
              <a:rPr lang="en-GB" dirty="0" err="1"/>
              <a:t>CSAAS</a:t>
            </a:r>
            <a:r>
              <a:rPr lang="en-GB" dirty="0"/>
              <a:t>)</a:t>
            </a:r>
          </a:p>
        </p:txBody>
      </p:sp>
      <p:sp>
        <p:nvSpPr>
          <p:cNvPr id="3" name="Content Placeholder 2"/>
          <p:cNvSpPr>
            <a:spLocks noGrp="1"/>
          </p:cNvSpPr>
          <p:nvPr>
            <p:ph idx="1"/>
          </p:nvPr>
        </p:nvSpPr>
        <p:spPr>
          <a:xfrm>
            <a:off x="677334" y="2160589"/>
            <a:ext cx="9514630" cy="4445694"/>
          </a:xfrm>
        </p:spPr>
        <p:txBody>
          <a:bodyPr>
            <a:normAutofit fontScale="77500" lnSpcReduction="20000"/>
          </a:bodyPr>
          <a:lstStyle/>
          <a:p>
            <a:r>
              <a:rPr lang="en-GB" b="1" dirty="0">
                <a:solidFill>
                  <a:schemeClr val="accent1"/>
                </a:solidFill>
              </a:rPr>
              <a:t>Provider: </a:t>
            </a:r>
            <a:r>
              <a:rPr lang="en-GB" dirty="0"/>
              <a:t>Mountain Healthcare Ltd</a:t>
            </a:r>
          </a:p>
          <a:p>
            <a:r>
              <a:rPr lang="en-GB" b="1" dirty="0">
                <a:solidFill>
                  <a:schemeClr val="accent1"/>
                </a:solidFill>
              </a:rPr>
              <a:t>What help can they offer?</a:t>
            </a:r>
          </a:p>
          <a:p>
            <a:pPr lvl="1"/>
            <a:r>
              <a:rPr lang="en-GB" sz="1800" dirty="0"/>
              <a:t>Forensic Medical Examinations (</a:t>
            </a:r>
            <a:r>
              <a:rPr lang="en-GB" sz="1800" dirty="0" err="1"/>
              <a:t>FME</a:t>
            </a:r>
            <a:r>
              <a:rPr lang="en-GB" sz="1800" dirty="0"/>
              <a:t>) for 13yrs+ Acute Cases seen 7-days/week from 11am to 7pm at York; </a:t>
            </a:r>
          </a:p>
          <a:p>
            <a:pPr lvl="1"/>
            <a:r>
              <a:rPr lang="en-GB" sz="1800" dirty="0" err="1"/>
              <a:t>FMEs</a:t>
            </a:r>
            <a:r>
              <a:rPr lang="en-GB" sz="1800" dirty="0"/>
              <a:t> for 12yrs &amp; under Acute Cases seen at Weekly Clinics from 11am to 7pm at York, or at West </a:t>
            </a:r>
            <a:r>
              <a:rPr lang="en-GB" sz="1800" dirty="0" err="1"/>
              <a:t>Yorks</a:t>
            </a:r>
            <a:r>
              <a:rPr lang="en-GB" sz="1800" dirty="0"/>
              <a:t> if urgent </a:t>
            </a:r>
            <a:r>
              <a:rPr lang="en-GB" sz="1800" dirty="0" err="1"/>
              <a:t>FME</a:t>
            </a:r>
            <a:r>
              <a:rPr lang="en-GB" sz="1800" dirty="0"/>
              <a:t> required outside these hours;</a:t>
            </a:r>
          </a:p>
          <a:p>
            <a:pPr lvl="1"/>
            <a:r>
              <a:rPr lang="en-GB" sz="1800" dirty="0"/>
              <a:t>Non-recent cases seen at Weekly Clinics from 11am to 7pm at York;</a:t>
            </a:r>
          </a:p>
          <a:p>
            <a:pPr lvl="1"/>
            <a:r>
              <a:rPr lang="en-GB" sz="1800" dirty="0"/>
              <a:t>Specialist Paediatric Crisis Workers available 7-days/week; and</a:t>
            </a:r>
          </a:p>
          <a:p>
            <a:pPr lvl="1"/>
            <a:r>
              <a:rPr lang="en-GB" sz="1800" dirty="0"/>
              <a:t>Telephone advice, input into Strategy meetings &amp; on-going case management support available 7-days/week.</a:t>
            </a:r>
          </a:p>
          <a:p>
            <a:r>
              <a:rPr lang="en-GB" b="1" dirty="0">
                <a:solidFill>
                  <a:schemeClr val="accent1"/>
                </a:solidFill>
              </a:rPr>
              <a:t>Who can access support?</a:t>
            </a:r>
          </a:p>
          <a:p>
            <a:pPr lvl="1"/>
            <a:r>
              <a:rPr lang="en-GB" sz="1800" dirty="0" err="1"/>
              <a:t>C&amp;YP</a:t>
            </a:r>
            <a:r>
              <a:rPr lang="en-GB" sz="1800" dirty="0"/>
              <a:t> from 0 to 16yrs who have disclosed sexual abuse or assault, or where it is suspected that it may have happened. </a:t>
            </a:r>
          </a:p>
          <a:p>
            <a:pPr lvl="1"/>
            <a:r>
              <a:rPr lang="en-GB" sz="1800" dirty="0" err="1"/>
              <a:t>YP</a:t>
            </a:r>
            <a:r>
              <a:rPr lang="en-GB" sz="1800" dirty="0"/>
              <a:t> up to their 19th birthday if they have additional needs &amp; it is  deemed to be clinically appropriate.</a:t>
            </a:r>
          </a:p>
          <a:p>
            <a:r>
              <a:rPr lang="en-GB" b="1" dirty="0">
                <a:solidFill>
                  <a:schemeClr val="accent1"/>
                </a:solidFill>
              </a:rPr>
              <a:t>Referrals:</a:t>
            </a:r>
            <a:r>
              <a:rPr lang="en-GB" dirty="0"/>
              <a:t> can only be made by the police, Children’s Social Care or healthcare practitioners - it is not a self-referral service, and is not confidential</a:t>
            </a:r>
          </a:p>
          <a:p>
            <a:pPr lvl="1"/>
            <a:r>
              <a:rPr lang="en-GB" sz="1800" dirty="0"/>
              <a:t>Phone on 0330 223 1154</a:t>
            </a:r>
          </a:p>
          <a:p>
            <a:endParaRPr lang="en-GB" dirty="0"/>
          </a:p>
        </p:txBody>
      </p:sp>
    </p:spTree>
    <p:extLst>
      <p:ext uri="{BB962C8B-B14F-4D97-AF65-F5344CB8AC3E}">
        <p14:creationId xmlns:p14="http://schemas.microsoft.com/office/powerpoint/2010/main" val="1590561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Independent Sexual Violence Advisor (</a:t>
            </a:r>
            <a:r>
              <a:rPr lang="en-GB" dirty="0" err="1"/>
              <a:t>ISVA</a:t>
            </a:r>
            <a:r>
              <a:rPr lang="en-GB" dirty="0"/>
              <a:t>) Services</a:t>
            </a:r>
          </a:p>
        </p:txBody>
      </p:sp>
      <p:sp>
        <p:nvSpPr>
          <p:cNvPr id="3" name="Content Placeholder 2"/>
          <p:cNvSpPr>
            <a:spLocks noGrp="1"/>
          </p:cNvSpPr>
          <p:nvPr>
            <p:ph idx="1"/>
          </p:nvPr>
        </p:nvSpPr>
        <p:spPr>
          <a:xfrm>
            <a:off x="677334" y="1930401"/>
            <a:ext cx="9514630" cy="4706706"/>
          </a:xfrm>
        </p:spPr>
        <p:txBody>
          <a:bodyPr>
            <a:noAutofit/>
          </a:bodyPr>
          <a:lstStyle/>
          <a:p>
            <a:r>
              <a:rPr lang="en-GB" sz="1200" b="1" dirty="0">
                <a:solidFill>
                  <a:schemeClr val="accent1"/>
                </a:solidFill>
              </a:rPr>
              <a:t>Provider: </a:t>
            </a:r>
            <a:r>
              <a:rPr lang="en-GB" sz="1200" dirty="0"/>
              <a:t>Independent Domestic Abuse Services (IDAS)</a:t>
            </a:r>
          </a:p>
          <a:p>
            <a:r>
              <a:rPr lang="en-GB" sz="1200" b="1" dirty="0">
                <a:solidFill>
                  <a:schemeClr val="accent1"/>
                </a:solidFill>
              </a:rPr>
              <a:t>What help can they offer?</a:t>
            </a:r>
          </a:p>
          <a:p>
            <a:pPr lvl="1"/>
            <a:r>
              <a:rPr lang="en-GB" sz="1200" dirty="0"/>
              <a:t>Triage, immediate advice, support &amp; safety planning if required through a Central Referral Hub</a:t>
            </a:r>
          </a:p>
          <a:p>
            <a:pPr lvl="1"/>
            <a:r>
              <a:rPr lang="en-GB" sz="1200" dirty="0"/>
              <a:t>1-to-1 emotional &amp; practical support, including support through any police investigation and/or court proceedings </a:t>
            </a:r>
          </a:p>
          <a:p>
            <a:pPr lvl="1"/>
            <a:r>
              <a:rPr lang="en-GB" sz="1200" dirty="0"/>
              <a:t>Support for (non-abusing) parents/guardians of young victims aged 12yrs or under; and </a:t>
            </a:r>
          </a:p>
          <a:p>
            <a:pPr lvl="1"/>
            <a:r>
              <a:rPr lang="en-GB" sz="1200" dirty="0"/>
              <a:t>Supported group work &amp; peer support networks to support long-term recovery. </a:t>
            </a:r>
          </a:p>
          <a:p>
            <a:r>
              <a:rPr lang="en-GB" sz="1200" b="1" dirty="0">
                <a:solidFill>
                  <a:schemeClr val="accent1"/>
                </a:solidFill>
              </a:rPr>
              <a:t>Who can access support?</a:t>
            </a:r>
          </a:p>
          <a:p>
            <a:pPr lvl="1"/>
            <a:r>
              <a:rPr lang="en-GB" sz="1200" dirty="0"/>
              <a:t>Any victim or survivor of all forms of sexual violence or abuse, whether or not they have reported to the police.</a:t>
            </a:r>
          </a:p>
          <a:p>
            <a:pPr lvl="1"/>
            <a:r>
              <a:rPr lang="en-GB" sz="1200" dirty="0"/>
              <a:t>Including adult victims of historic child sexual abuse.</a:t>
            </a:r>
          </a:p>
          <a:p>
            <a:pPr lvl="1"/>
            <a:r>
              <a:rPr lang="en-GB" sz="1200" dirty="0"/>
              <a:t>Support is available for all ages and genders, regardless of sexual orientation.</a:t>
            </a:r>
          </a:p>
          <a:p>
            <a:r>
              <a:rPr lang="en-GB" sz="1200" b="1" dirty="0">
                <a:solidFill>
                  <a:schemeClr val="accent1"/>
                </a:solidFill>
              </a:rPr>
              <a:t>Referrals:</a:t>
            </a:r>
            <a:r>
              <a:rPr lang="en-GB" sz="1200" dirty="0"/>
              <a:t> can be made by professionals as well as self-referrals</a:t>
            </a:r>
          </a:p>
          <a:p>
            <a:pPr lvl="1"/>
            <a:r>
              <a:rPr lang="en-GB" sz="1200" dirty="0"/>
              <a:t>Online at </a:t>
            </a:r>
            <a:r>
              <a:rPr lang="en-GB" sz="1200" dirty="0">
                <a:solidFill>
                  <a:schemeClr val="accent1"/>
                </a:solidFill>
                <a:hlinkClick r:id="rId3"/>
              </a:rPr>
              <a:t>IDAS Referrals</a:t>
            </a:r>
            <a:endParaRPr lang="en-GB" sz="1200" dirty="0">
              <a:solidFill>
                <a:schemeClr val="accent1"/>
              </a:solidFill>
            </a:endParaRPr>
          </a:p>
          <a:p>
            <a:pPr lvl="1"/>
            <a:r>
              <a:rPr lang="en-GB" sz="1200" dirty="0"/>
              <a:t>Email to </a:t>
            </a:r>
            <a:r>
              <a:rPr lang="en-GB" sz="1200" dirty="0">
                <a:hlinkClick r:id="rId4"/>
              </a:rPr>
              <a:t>info@idas.org.uk</a:t>
            </a:r>
            <a:endParaRPr lang="en-GB" sz="1200" dirty="0"/>
          </a:p>
          <a:p>
            <a:pPr lvl="1"/>
            <a:r>
              <a:rPr lang="en-GB" sz="1200" dirty="0"/>
              <a:t>Phone on 03000 110 110</a:t>
            </a:r>
          </a:p>
          <a:p>
            <a:pPr lvl="1"/>
            <a:r>
              <a:rPr lang="en-GB" sz="1200" dirty="0"/>
              <a:t>Live Chat web chat facility Monday to Friday early evenings via the IDAS website</a:t>
            </a:r>
          </a:p>
        </p:txBody>
      </p:sp>
    </p:spTree>
    <p:extLst>
      <p:ext uri="{BB962C8B-B14F-4D97-AF65-F5344CB8AC3E}">
        <p14:creationId xmlns:p14="http://schemas.microsoft.com/office/powerpoint/2010/main" val="135948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Counselling &amp; Talking Therapy Services</a:t>
            </a:r>
          </a:p>
        </p:txBody>
      </p:sp>
      <p:sp>
        <p:nvSpPr>
          <p:cNvPr id="3" name="Content Placeholder 2"/>
          <p:cNvSpPr>
            <a:spLocks noGrp="1"/>
          </p:cNvSpPr>
          <p:nvPr>
            <p:ph idx="1"/>
          </p:nvPr>
        </p:nvSpPr>
        <p:spPr>
          <a:xfrm>
            <a:off x="677334" y="1527717"/>
            <a:ext cx="9545452" cy="5099114"/>
          </a:xfrm>
        </p:spPr>
        <p:txBody>
          <a:bodyPr>
            <a:normAutofit/>
          </a:bodyPr>
          <a:lstStyle/>
          <a:p>
            <a:r>
              <a:rPr lang="en-GB" sz="1400" b="1" dirty="0">
                <a:solidFill>
                  <a:schemeClr val="accent1"/>
                </a:solidFill>
              </a:rPr>
              <a:t>Providers: </a:t>
            </a:r>
            <a:r>
              <a:rPr lang="en-GB" sz="1400" dirty="0"/>
              <a:t>Community Counselling &amp; Survive</a:t>
            </a:r>
          </a:p>
          <a:p>
            <a:r>
              <a:rPr lang="en-GB" sz="1400" b="1" dirty="0">
                <a:solidFill>
                  <a:schemeClr val="accent1"/>
                </a:solidFill>
              </a:rPr>
              <a:t>What help can they offer?</a:t>
            </a:r>
          </a:p>
          <a:p>
            <a:pPr lvl="1"/>
            <a:r>
              <a:rPr lang="en-GB" sz="1400" dirty="0"/>
              <a:t>Specialist Counselling for </a:t>
            </a:r>
            <a:r>
              <a:rPr lang="en-GB" sz="1400" dirty="0" err="1"/>
              <a:t>C&amp;YP</a:t>
            </a:r>
            <a:r>
              <a:rPr lang="en-GB" sz="1400" dirty="0"/>
              <a:t> aged 17yrs &amp; under; and</a:t>
            </a:r>
          </a:p>
          <a:p>
            <a:pPr lvl="1"/>
            <a:r>
              <a:rPr lang="en-GB" sz="1400" dirty="0"/>
              <a:t>Counselling for adults aged 18yrs+</a:t>
            </a:r>
          </a:p>
          <a:p>
            <a:r>
              <a:rPr lang="en-GB" sz="1400" b="1" dirty="0">
                <a:solidFill>
                  <a:schemeClr val="accent1"/>
                </a:solidFill>
              </a:rPr>
              <a:t>Who can access support?</a:t>
            </a:r>
          </a:p>
          <a:p>
            <a:pPr lvl="1"/>
            <a:r>
              <a:rPr lang="en-GB" sz="1400" dirty="0"/>
              <a:t>All victims of crime whether or not reported.</a:t>
            </a:r>
          </a:p>
          <a:p>
            <a:pPr lvl="1"/>
            <a:r>
              <a:rPr lang="en-GB" sz="1400" dirty="0"/>
              <a:t>Support is available for all ages and genders, regardless of sexual orientation.</a:t>
            </a:r>
          </a:p>
          <a:p>
            <a:r>
              <a:rPr lang="en-GB" sz="1400" b="1" dirty="0">
                <a:solidFill>
                  <a:schemeClr val="accent1"/>
                </a:solidFill>
              </a:rPr>
              <a:t>Referrals: </a:t>
            </a:r>
            <a:r>
              <a:rPr lang="en-GB" sz="1400" dirty="0"/>
              <a:t>can be made by professionals as well as self-referrals via the Supporting Victims team</a:t>
            </a:r>
          </a:p>
          <a:p>
            <a:pPr lvl="1"/>
            <a:r>
              <a:rPr lang="en-GB" sz="1400" dirty="0"/>
              <a:t>Telephone Supporting Victims team on 01609 643 100</a:t>
            </a:r>
          </a:p>
          <a:p>
            <a:pPr lvl="1"/>
            <a:r>
              <a:rPr lang="en-GB" sz="1400" dirty="0"/>
              <a:t>Online at </a:t>
            </a:r>
            <a:r>
              <a:rPr lang="en-GB" sz="1400" dirty="0">
                <a:hlinkClick r:id="rId2"/>
              </a:rPr>
              <a:t>supporting victims</a:t>
            </a:r>
            <a:endParaRPr lang="en-GB" sz="1400" dirty="0"/>
          </a:p>
          <a:p>
            <a:pPr lvl="1"/>
            <a:r>
              <a:rPr lang="en-GB" sz="1400" dirty="0"/>
              <a:t>Email for victims: </a:t>
            </a:r>
            <a:r>
              <a:rPr lang="en-GB" sz="1400" dirty="0">
                <a:hlinkClick r:id="rId3"/>
              </a:rPr>
              <a:t>help@supportingvictims.org</a:t>
            </a:r>
            <a:endParaRPr lang="en-GB" sz="1400" dirty="0"/>
          </a:p>
          <a:p>
            <a:pPr lvl="1"/>
            <a:r>
              <a:rPr lang="en-GB" sz="1400" dirty="0"/>
              <a:t>Secure email for agencies: </a:t>
            </a:r>
            <a:r>
              <a:rPr lang="en-GB" sz="1400" dirty="0">
                <a:hlinkClick r:id="rId4"/>
              </a:rPr>
              <a:t>supportingvictims@northyorkshire.police.uk</a:t>
            </a:r>
            <a:endParaRPr lang="en-GB" sz="1400" dirty="0"/>
          </a:p>
        </p:txBody>
      </p:sp>
    </p:spTree>
    <p:extLst>
      <p:ext uri="{BB962C8B-B14F-4D97-AF65-F5344CB8AC3E}">
        <p14:creationId xmlns:p14="http://schemas.microsoft.com/office/powerpoint/2010/main" val="1165755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 in Hand - Child Sexual or Criminal Exploitation &amp; Missing Services</a:t>
            </a:r>
          </a:p>
        </p:txBody>
      </p:sp>
      <p:sp>
        <p:nvSpPr>
          <p:cNvPr id="3" name="Content Placeholder 2"/>
          <p:cNvSpPr>
            <a:spLocks noGrp="1"/>
          </p:cNvSpPr>
          <p:nvPr>
            <p:ph idx="1"/>
          </p:nvPr>
        </p:nvSpPr>
        <p:spPr>
          <a:xfrm>
            <a:off x="677334" y="2160589"/>
            <a:ext cx="9514630" cy="4384049"/>
          </a:xfrm>
        </p:spPr>
        <p:txBody>
          <a:bodyPr/>
          <a:lstStyle/>
          <a:p>
            <a:r>
              <a:rPr lang="en-GB" sz="1400" b="1" dirty="0">
                <a:solidFill>
                  <a:schemeClr val="accent1"/>
                </a:solidFill>
              </a:rPr>
              <a:t>Provider:</a:t>
            </a:r>
            <a:r>
              <a:rPr lang="en-GB" sz="1400" dirty="0"/>
              <a:t> The Children’s Society</a:t>
            </a:r>
          </a:p>
          <a:p>
            <a:r>
              <a:rPr lang="en-GB" sz="1400" b="1" dirty="0">
                <a:solidFill>
                  <a:schemeClr val="accent1"/>
                </a:solidFill>
              </a:rPr>
              <a:t>What help can they offer?</a:t>
            </a:r>
          </a:p>
          <a:p>
            <a:pPr lvl="1"/>
            <a:r>
              <a:rPr lang="en-GB" sz="1400" dirty="0"/>
              <a:t>Targeted awareness raising within schools; and</a:t>
            </a:r>
          </a:p>
          <a:p>
            <a:pPr lvl="1"/>
            <a:r>
              <a:rPr lang="en-GB" sz="1400" dirty="0"/>
              <a:t>Groupwork &amp;  1-to-1 emotional &amp; practical support, including support through any police investigation and/or court proceedings. </a:t>
            </a:r>
          </a:p>
          <a:p>
            <a:r>
              <a:rPr lang="en-GB" sz="1400" b="1" dirty="0">
                <a:solidFill>
                  <a:schemeClr val="accent1"/>
                </a:solidFill>
              </a:rPr>
              <a:t>Who can access support?</a:t>
            </a:r>
          </a:p>
          <a:p>
            <a:pPr lvl="1"/>
            <a:r>
              <a:rPr lang="en-GB" sz="1400" dirty="0"/>
              <a:t>Any </a:t>
            </a:r>
            <a:r>
              <a:rPr lang="en-GB" sz="1400" dirty="0" err="1"/>
              <a:t>C&amp;YP</a:t>
            </a:r>
            <a:r>
              <a:rPr lang="en-GB" sz="1400" dirty="0"/>
              <a:t> affected by or at risk of sexual and/or criminal exploitation.</a:t>
            </a:r>
          </a:p>
          <a:p>
            <a:pPr lvl="1"/>
            <a:r>
              <a:rPr lang="en-GB" sz="1400" dirty="0"/>
              <a:t>Support is available for all genders and regardless of sexual orientation.</a:t>
            </a:r>
          </a:p>
          <a:p>
            <a:r>
              <a:rPr lang="en-GB" sz="1400" b="1" dirty="0">
                <a:solidFill>
                  <a:schemeClr val="accent1"/>
                </a:solidFill>
              </a:rPr>
              <a:t>Referrals: </a:t>
            </a:r>
            <a:r>
              <a:rPr lang="en-GB" sz="1400" dirty="0"/>
              <a:t>can be made by professionals as well as self-referrals by</a:t>
            </a:r>
          </a:p>
          <a:p>
            <a:pPr lvl="1"/>
            <a:r>
              <a:rPr lang="en-GB" sz="1400" dirty="0"/>
              <a:t>Email to </a:t>
            </a:r>
            <a:r>
              <a:rPr lang="en-GB" sz="1400" dirty="0">
                <a:hlinkClick r:id="rId2"/>
              </a:rPr>
              <a:t>Zoe.Stephenson-Jones@childrenssociety.org.uk</a:t>
            </a:r>
            <a:endParaRPr lang="en-GB" sz="1400" dirty="0"/>
          </a:p>
          <a:p>
            <a:pPr marL="0" indent="0">
              <a:buNone/>
            </a:pPr>
            <a:endParaRPr lang="en-GB" dirty="0"/>
          </a:p>
        </p:txBody>
      </p:sp>
    </p:spTree>
    <p:extLst>
      <p:ext uri="{BB962C8B-B14F-4D97-AF65-F5344CB8AC3E}">
        <p14:creationId xmlns:p14="http://schemas.microsoft.com/office/powerpoint/2010/main" val="2801294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Parents of Child Sexual / Criminal Exploitation Liaison Officer (PLO) Services</a:t>
            </a:r>
          </a:p>
        </p:txBody>
      </p:sp>
      <p:sp>
        <p:nvSpPr>
          <p:cNvPr id="3" name="Content Placeholder 2"/>
          <p:cNvSpPr>
            <a:spLocks noGrp="1"/>
          </p:cNvSpPr>
          <p:nvPr>
            <p:ph idx="1"/>
          </p:nvPr>
        </p:nvSpPr>
        <p:spPr>
          <a:xfrm>
            <a:off x="677333" y="2160589"/>
            <a:ext cx="9545453" cy="4394323"/>
          </a:xfrm>
        </p:spPr>
        <p:txBody>
          <a:bodyPr>
            <a:normAutofit/>
          </a:bodyPr>
          <a:lstStyle/>
          <a:p>
            <a:r>
              <a:rPr lang="en-GB" sz="1400" b="1" dirty="0">
                <a:solidFill>
                  <a:schemeClr val="accent1"/>
                </a:solidFill>
              </a:rPr>
              <a:t>Provider: </a:t>
            </a:r>
            <a:r>
              <a:rPr lang="en-GB" sz="1400" dirty="0"/>
              <a:t>Parents Against Child Exploitation (PACE)</a:t>
            </a:r>
          </a:p>
          <a:p>
            <a:r>
              <a:rPr lang="en-GB" sz="1400" b="1" dirty="0">
                <a:solidFill>
                  <a:schemeClr val="accent1"/>
                </a:solidFill>
              </a:rPr>
              <a:t>What help can they offer?</a:t>
            </a:r>
          </a:p>
          <a:p>
            <a:pPr lvl="1"/>
            <a:r>
              <a:rPr lang="en-GB" sz="1400" dirty="0"/>
              <a:t>Targeted awareness raising within schools;</a:t>
            </a:r>
          </a:p>
          <a:p>
            <a:pPr lvl="1"/>
            <a:r>
              <a:rPr lang="en-GB" sz="1400" dirty="0"/>
              <a:t>Groupwork &amp;  1-to-1 emotional &amp; practical support, including support through any police investigation and/or court proceedings;</a:t>
            </a:r>
          </a:p>
          <a:p>
            <a:pPr lvl="1"/>
            <a:r>
              <a:rPr lang="en-GB" sz="1400" dirty="0"/>
              <a:t>Secure online Parents Forum; and</a:t>
            </a:r>
          </a:p>
          <a:p>
            <a:pPr lvl="1"/>
            <a:r>
              <a:rPr lang="en-GB" sz="1400" dirty="0"/>
              <a:t>Befriending scheme to connect &amp; facilitate Peer Support for parents who may feel isolated.</a:t>
            </a:r>
          </a:p>
          <a:p>
            <a:r>
              <a:rPr lang="en-GB" sz="1400" b="1" dirty="0">
                <a:solidFill>
                  <a:schemeClr val="accent1"/>
                </a:solidFill>
              </a:rPr>
              <a:t>Who can access support?</a:t>
            </a:r>
          </a:p>
          <a:p>
            <a:pPr lvl="1"/>
            <a:r>
              <a:rPr lang="en-GB" sz="1400" dirty="0"/>
              <a:t>Any parent or carer whose child is affected by or at risk of being sexually and/or criminally exploited by individuals outside of the family.</a:t>
            </a:r>
          </a:p>
          <a:p>
            <a:r>
              <a:rPr lang="en-GB" sz="1400" b="1" dirty="0">
                <a:solidFill>
                  <a:schemeClr val="accent1"/>
                </a:solidFill>
              </a:rPr>
              <a:t>Referrals: </a:t>
            </a:r>
            <a:r>
              <a:rPr lang="en-GB" sz="1400" dirty="0"/>
              <a:t>can be made by professionals as well as self-referrals by</a:t>
            </a:r>
          </a:p>
          <a:p>
            <a:pPr lvl="1"/>
            <a:r>
              <a:rPr lang="en-GB" sz="1400" dirty="0"/>
              <a:t>Email to </a:t>
            </a:r>
            <a:r>
              <a:rPr lang="en-GB" sz="1400" dirty="0">
                <a:hlinkClick r:id="rId2"/>
              </a:rPr>
              <a:t>leah.taylforth@paceuk.info</a:t>
            </a:r>
            <a:endParaRPr lang="en-GB" sz="1400" dirty="0"/>
          </a:p>
          <a:p>
            <a:pPr marL="0" indent="0">
              <a:buNone/>
            </a:pPr>
            <a:endParaRPr lang="en-GB" dirty="0"/>
          </a:p>
        </p:txBody>
      </p:sp>
    </p:spTree>
    <p:extLst>
      <p:ext uri="{BB962C8B-B14F-4D97-AF65-F5344CB8AC3E}">
        <p14:creationId xmlns:p14="http://schemas.microsoft.com/office/powerpoint/2010/main" val="1695811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Direction –Young Person’s Diversion Scheme</a:t>
            </a:r>
          </a:p>
        </p:txBody>
      </p:sp>
      <p:sp>
        <p:nvSpPr>
          <p:cNvPr id="3" name="Content Placeholder 2"/>
          <p:cNvSpPr>
            <a:spLocks noGrp="1"/>
          </p:cNvSpPr>
          <p:nvPr>
            <p:ph idx="1"/>
          </p:nvPr>
        </p:nvSpPr>
        <p:spPr>
          <a:xfrm>
            <a:off x="677334" y="2160590"/>
            <a:ext cx="9524904" cy="4404598"/>
          </a:xfrm>
        </p:spPr>
        <p:txBody>
          <a:bodyPr>
            <a:normAutofit/>
          </a:bodyPr>
          <a:lstStyle/>
          <a:p>
            <a:r>
              <a:rPr lang="en-GB" sz="1400" b="1" dirty="0">
                <a:solidFill>
                  <a:schemeClr val="accent1"/>
                </a:solidFill>
              </a:rPr>
              <a:t>Provider: </a:t>
            </a:r>
            <a:r>
              <a:rPr lang="en-GB" sz="1400" dirty="0"/>
              <a:t>North Yorkshire Youth</a:t>
            </a:r>
          </a:p>
          <a:p>
            <a:r>
              <a:rPr lang="en-GB" sz="1400" b="1" dirty="0">
                <a:solidFill>
                  <a:schemeClr val="accent1"/>
                </a:solidFill>
              </a:rPr>
              <a:t>What help can they offer?</a:t>
            </a:r>
          </a:p>
          <a:p>
            <a:pPr lvl="1"/>
            <a:r>
              <a:rPr lang="en-GB" sz="1400" dirty="0"/>
              <a:t>1-to-1 trauma-informed package of support to address underlying causes of offending; and</a:t>
            </a:r>
          </a:p>
          <a:p>
            <a:pPr lvl="1"/>
            <a:r>
              <a:rPr lang="en-GB" sz="1400" dirty="0"/>
              <a:t>Advocacy &amp; signposting into other specialist services where required.</a:t>
            </a:r>
          </a:p>
          <a:p>
            <a:r>
              <a:rPr lang="en-GB" sz="1400" b="1" dirty="0">
                <a:solidFill>
                  <a:schemeClr val="accent1"/>
                </a:solidFill>
              </a:rPr>
              <a:t>Who can access support?</a:t>
            </a:r>
          </a:p>
          <a:p>
            <a:pPr lvl="1"/>
            <a:r>
              <a:rPr lang="en-GB" sz="1400" dirty="0" err="1"/>
              <a:t>C&amp;YP</a:t>
            </a:r>
            <a:r>
              <a:rPr lang="en-GB" sz="1400" dirty="0"/>
              <a:t> aged 10 to 17yrs who may be at risk of entering the Criminal Justice System, or are known to </a:t>
            </a:r>
            <a:r>
              <a:rPr lang="en-GB" sz="1400" dirty="0" err="1"/>
              <a:t>NYP</a:t>
            </a:r>
            <a:r>
              <a:rPr lang="en-GB" sz="1400" dirty="0"/>
              <a:t>.</a:t>
            </a:r>
          </a:p>
          <a:p>
            <a:r>
              <a:rPr lang="en-GB" sz="1400" b="1" dirty="0">
                <a:solidFill>
                  <a:schemeClr val="accent1"/>
                </a:solidFill>
              </a:rPr>
              <a:t>Referrals: </a:t>
            </a:r>
            <a:r>
              <a:rPr lang="en-GB" sz="1400" dirty="0"/>
              <a:t>can be made by professionals working with </a:t>
            </a:r>
            <a:r>
              <a:rPr lang="en-GB" sz="1400" dirty="0" err="1"/>
              <a:t>YP</a:t>
            </a:r>
            <a:r>
              <a:rPr lang="en-GB" sz="1400" dirty="0"/>
              <a:t> involved in antisocial behaviour or very low level offences, including schools, colleges, Community Safety Hubs as well as parents/guardians</a:t>
            </a:r>
          </a:p>
          <a:p>
            <a:pPr lvl="1"/>
            <a:r>
              <a:rPr lang="en-GB" sz="1400" dirty="0"/>
              <a:t>Online at </a:t>
            </a:r>
            <a:r>
              <a:rPr lang="en-GB" sz="1400" dirty="0">
                <a:hlinkClick r:id="rId3"/>
              </a:rPr>
              <a:t>Orcuma</a:t>
            </a:r>
            <a:endParaRPr lang="en-GB" sz="1400" dirty="0"/>
          </a:p>
          <a:p>
            <a:pPr lvl="2"/>
            <a:r>
              <a:rPr lang="en-GB" dirty="0"/>
              <a:t>You will be required to enter your email address to be sent an email link to submit an online referral form to North Yorkshire Youth who will then make contact with the </a:t>
            </a:r>
            <a:r>
              <a:rPr lang="en-GB" dirty="0" err="1"/>
              <a:t>YP</a:t>
            </a:r>
            <a:r>
              <a:rPr lang="en-GB" dirty="0"/>
              <a:t> to arrange an appointment. </a:t>
            </a:r>
          </a:p>
          <a:p>
            <a:pPr lvl="1"/>
            <a:r>
              <a:rPr lang="en-GB" sz="1400" dirty="0"/>
              <a:t>Alternatively you can request a referral form from Clare Yates, Youth Development Manager at </a:t>
            </a:r>
            <a:r>
              <a:rPr lang="en-GB" sz="1400" dirty="0">
                <a:hlinkClick r:id="rId4"/>
              </a:rPr>
              <a:t>clare@nyy.org.uk</a:t>
            </a:r>
            <a:endParaRPr lang="en-GB" sz="1400" dirty="0"/>
          </a:p>
          <a:p>
            <a:endParaRPr lang="en-GB" dirty="0"/>
          </a:p>
        </p:txBody>
      </p:sp>
    </p:spTree>
    <p:extLst>
      <p:ext uri="{BB962C8B-B14F-4D97-AF65-F5344CB8AC3E}">
        <p14:creationId xmlns:p14="http://schemas.microsoft.com/office/powerpoint/2010/main" val="4061324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Mediation Services</a:t>
            </a:r>
          </a:p>
        </p:txBody>
      </p:sp>
      <p:sp>
        <p:nvSpPr>
          <p:cNvPr id="3" name="Content Placeholder 2"/>
          <p:cNvSpPr>
            <a:spLocks noGrp="1"/>
          </p:cNvSpPr>
          <p:nvPr>
            <p:ph idx="1"/>
          </p:nvPr>
        </p:nvSpPr>
        <p:spPr>
          <a:xfrm>
            <a:off x="677334" y="1414130"/>
            <a:ext cx="9524904" cy="5181879"/>
          </a:xfrm>
        </p:spPr>
        <p:txBody>
          <a:bodyPr>
            <a:normAutofit/>
          </a:bodyPr>
          <a:lstStyle/>
          <a:p>
            <a:r>
              <a:rPr lang="en-GB" sz="2000" b="1" dirty="0">
                <a:solidFill>
                  <a:schemeClr val="accent1"/>
                </a:solidFill>
              </a:rPr>
              <a:t>Provider: </a:t>
            </a:r>
            <a:r>
              <a:rPr lang="en-GB" sz="2000" dirty="0"/>
              <a:t>Restorative Solutions</a:t>
            </a:r>
          </a:p>
          <a:p>
            <a:r>
              <a:rPr lang="en-GB" sz="2000" b="1" dirty="0">
                <a:solidFill>
                  <a:schemeClr val="accent1"/>
                </a:solidFill>
              </a:rPr>
              <a:t>What help can they offer?</a:t>
            </a:r>
          </a:p>
          <a:p>
            <a:pPr lvl="1"/>
            <a:r>
              <a:rPr lang="en-GB" sz="2000" dirty="0"/>
              <a:t>Family Mediation to support resolution of family disputes; and </a:t>
            </a:r>
          </a:p>
          <a:p>
            <a:pPr lvl="1"/>
            <a:r>
              <a:rPr lang="en-GB" sz="2000" dirty="0"/>
              <a:t>Community Mediation to support resolution of disputes in the following categories:</a:t>
            </a:r>
          </a:p>
          <a:p>
            <a:pPr lvl="2"/>
            <a:r>
              <a:rPr lang="en-GB" sz="2000" dirty="0"/>
              <a:t>Anti-Social Behaviour;</a:t>
            </a:r>
          </a:p>
          <a:p>
            <a:pPr lvl="2"/>
            <a:r>
              <a:rPr lang="en-GB" sz="2000" dirty="0"/>
              <a:t>Neighbour &amp; Boundary disputes;</a:t>
            </a:r>
          </a:p>
          <a:p>
            <a:pPr lvl="2"/>
            <a:r>
              <a:rPr lang="en-GB" sz="2000" dirty="0"/>
              <a:t>Verbal abuse &amp; communication breakdowns; and</a:t>
            </a:r>
          </a:p>
          <a:p>
            <a:pPr lvl="2"/>
            <a:r>
              <a:rPr lang="en-GB" sz="2000" dirty="0"/>
              <a:t>Cultural differences.</a:t>
            </a:r>
          </a:p>
          <a:p>
            <a:r>
              <a:rPr lang="en-GB" sz="2000" b="1" dirty="0">
                <a:solidFill>
                  <a:schemeClr val="accent1"/>
                </a:solidFill>
              </a:rPr>
              <a:t>Who can access support?</a:t>
            </a:r>
          </a:p>
          <a:p>
            <a:pPr lvl="1"/>
            <a:r>
              <a:rPr lang="en-GB" sz="2000" dirty="0"/>
              <a:t>Please liaise with your local Community Safety Hub to assess if a referral is suitable.</a:t>
            </a:r>
          </a:p>
          <a:p>
            <a:endParaRPr lang="en-GB" sz="2000" dirty="0"/>
          </a:p>
        </p:txBody>
      </p:sp>
    </p:spTree>
    <p:extLst>
      <p:ext uri="{BB962C8B-B14F-4D97-AF65-F5344CB8AC3E}">
        <p14:creationId xmlns:p14="http://schemas.microsoft.com/office/powerpoint/2010/main" val="2279259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Anger Management Services</a:t>
            </a:r>
          </a:p>
        </p:txBody>
      </p:sp>
      <p:sp>
        <p:nvSpPr>
          <p:cNvPr id="3" name="Content Placeholder 2"/>
          <p:cNvSpPr>
            <a:spLocks noGrp="1"/>
          </p:cNvSpPr>
          <p:nvPr>
            <p:ph idx="1"/>
          </p:nvPr>
        </p:nvSpPr>
        <p:spPr>
          <a:xfrm>
            <a:off x="677334" y="1756552"/>
            <a:ext cx="9514630" cy="4455968"/>
          </a:xfrm>
        </p:spPr>
        <p:txBody>
          <a:bodyPr>
            <a:normAutofit fontScale="85000" lnSpcReduction="10000"/>
          </a:bodyPr>
          <a:lstStyle/>
          <a:p>
            <a:r>
              <a:rPr lang="en-GB" sz="2000" b="1" dirty="0">
                <a:solidFill>
                  <a:schemeClr val="accent1"/>
                </a:solidFill>
              </a:rPr>
              <a:t>Provider: </a:t>
            </a:r>
            <a:r>
              <a:rPr lang="en-GB" sz="2000" dirty="0"/>
              <a:t>Community Counselling</a:t>
            </a:r>
          </a:p>
          <a:p>
            <a:r>
              <a:rPr lang="en-GB" sz="2000" b="1" dirty="0">
                <a:solidFill>
                  <a:schemeClr val="accent1"/>
                </a:solidFill>
              </a:rPr>
              <a:t>What help can they offer?</a:t>
            </a:r>
          </a:p>
          <a:p>
            <a:pPr lvl="1"/>
            <a:r>
              <a:rPr lang="en-GB" sz="2000" dirty="0"/>
              <a:t>Counselling sessions focussed on:</a:t>
            </a:r>
          </a:p>
          <a:p>
            <a:pPr lvl="2"/>
            <a:r>
              <a:rPr lang="en-GB" sz="2000" dirty="0"/>
              <a:t>Helping the client recognise/identify what makes them angry (triggers or catalysts for anger);</a:t>
            </a:r>
          </a:p>
          <a:p>
            <a:pPr lvl="2"/>
            <a:r>
              <a:rPr lang="en-GB" sz="2000" dirty="0"/>
              <a:t>Enabling the client to best respond to these triggers without being aggressive;</a:t>
            </a:r>
          </a:p>
          <a:p>
            <a:pPr lvl="2"/>
            <a:r>
              <a:rPr lang="en-GB" sz="2000" dirty="0"/>
              <a:t>Enabling the client to learn skills/techniques to help manage triggers for anger effectively;</a:t>
            </a:r>
          </a:p>
          <a:p>
            <a:pPr lvl="2"/>
            <a:r>
              <a:rPr lang="en-GB" sz="2000" dirty="0"/>
              <a:t>Helping the client learn how to be assertive; and</a:t>
            </a:r>
          </a:p>
          <a:p>
            <a:pPr lvl="2"/>
            <a:r>
              <a:rPr lang="en-GB" sz="2000" dirty="0"/>
              <a:t>Helping the client develop/learn problem solving techniques.</a:t>
            </a:r>
          </a:p>
          <a:p>
            <a:r>
              <a:rPr lang="en-GB" sz="2000" b="1" dirty="0">
                <a:solidFill>
                  <a:schemeClr val="accent1"/>
                </a:solidFill>
              </a:rPr>
              <a:t>Who can access support?</a:t>
            </a:r>
          </a:p>
          <a:p>
            <a:pPr lvl="1"/>
            <a:r>
              <a:rPr lang="en-GB" sz="2000" dirty="0"/>
              <a:t>Please liaise with your local Community Safety Hub to assess if a referral is suitable.</a:t>
            </a:r>
          </a:p>
          <a:p>
            <a:endParaRPr lang="en-GB" dirty="0"/>
          </a:p>
        </p:txBody>
      </p:sp>
    </p:spTree>
    <p:extLst>
      <p:ext uri="{BB962C8B-B14F-4D97-AF65-F5344CB8AC3E}">
        <p14:creationId xmlns:p14="http://schemas.microsoft.com/office/powerpoint/2010/main" val="2424395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0624"/>
            <a:ext cx="8596668" cy="1320800"/>
          </a:xfrm>
        </p:spPr>
        <p:txBody>
          <a:bodyPr/>
          <a:lstStyle/>
          <a:p>
            <a:r>
              <a:rPr lang="en-GB" dirty="0"/>
              <a:t>North Yorkshire Youth Commission</a:t>
            </a:r>
          </a:p>
        </p:txBody>
      </p:sp>
      <p:sp>
        <p:nvSpPr>
          <p:cNvPr id="3" name="Content Placeholder 2"/>
          <p:cNvSpPr>
            <a:spLocks noGrp="1"/>
          </p:cNvSpPr>
          <p:nvPr>
            <p:ph idx="1"/>
          </p:nvPr>
        </p:nvSpPr>
        <p:spPr>
          <a:xfrm>
            <a:off x="677334" y="1187476"/>
            <a:ext cx="9524904" cy="5058018"/>
          </a:xfrm>
        </p:spPr>
        <p:txBody>
          <a:bodyPr>
            <a:noAutofit/>
          </a:bodyPr>
          <a:lstStyle/>
          <a:p>
            <a:r>
              <a:rPr lang="en-GB" sz="1400" b="1" dirty="0">
                <a:solidFill>
                  <a:schemeClr val="accent1"/>
                </a:solidFill>
              </a:rPr>
              <a:t>Provider:</a:t>
            </a:r>
            <a:r>
              <a:rPr lang="en-GB" sz="1400" dirty="0"/>
              <a:t> Leaders Unlocked</a:t>
            </a:r>
          </a:p>
          <a:p>
            <a:r>
              <a:rPr lang="en-GB" sz="1400" b="1" dirty="0">
                <a:solidFill>
                  <a:schemeClr val="accent1"/>
                </a:solidFill>
              </a:rPr>
              <a:t>What opportunities do they offer?</a:t>
            </a:r>
          </a:p>
          <a:p>
            <a:pPr lvl="1"/>
            <a:r>
              <a:rPr lang="en-GB" sz="1400" dirty="0"/>
              <a:t>Enable </a:t>
            </a:r>
            <a:r>
              <a:rPr lang="en-GB" sz="1400" dirty="0" err="1"/>
              <a:t>YP</a:t>
            </a:r>
            <a:r>
              <a:rPr lang="en-GB" sz="1400" dirty="0"/>
              <a:t> aged 14 to 25yrs (often from under-represented groups) the opportunity to inform the work of </a:t>
            </a:r>
            <a:r>
              <a:rPr lang="en-GB" sz="1400" dirty="0" err="1"/>
              <a:t>PFCC</a:t>
            </a:r>
            <a:r>
              <a:rPr lang="en-GB" sz="1400" dirty="0"/>
              <a:t> &amp; </a:t>
            </a:r>
            <a:r>
              <a:rPr lang="en-GB" sz="1400" dirty="0" err="1"/>
              <a:t>NYP</a:t>
            </a:r>
            <a:r>
              <a:rPr lang="en-GB" sz="1400" dirty="0"/>
              <a:t>;</a:t>
            </a:r>
          </a:p>
          <a:p>
            <a:pPr lvl="1"/>
            <a:r>
              <a:rPr lang="en-GB" sz="1400" dirty="0"/>
              <a:t>Workshops in schools &amp; community settings using KYMS (Keeping Your Mates Safe) Game as a peer-to-peer workshop delivery approach across Six Youth Commission priorities:</a:t>
            </a:r>
          </a:p>
          <a:p>
            <a:pPr lvl="2"/>
            <a:r>
              <a:rPr lang="en-GB" dirty="0"/>
              <a:t>Young People’s Relationship with the Police;</a:t>
            </a:r>
          </a:p>
          <a:p>
            <a:pPr lvl="2"/>
            <a:r>
              <a:rPr lang="en-GB" dirty="0"/>
              <a:t>Hate Crime;</a:t>
            </a:r>
          </a:p>
          <a:p>
            <a:pPr lvl="2"/>
            <a:r>
              <a:rPr lang="en-GB" dirty="0"/>
              <a:t>Drugs and Alcohol;</a:t>
            </a:r>
          </a:p>
          <a:p>
            <a:pPr lvl="2"/>
            <a:r>
              <a:rPr lang="en-GB" dirty="0"/>
              <a:t>Abusive Relationships;</a:t>
            </a:r>
          </a:p>
          <a:p>
            <a:pPr lvl="2"/>
            <a:r>
              <a:rPr lang="en-GB" dirty="0"/>
              <a:t>Missing and Exploitation; and</a:t>
            </a:r>
          </a:p>
          <a:p>
            <a:pPr lvl="2"/>
            <a:r>
              <a:rPr lang="en-GB" dirty="0"/>
              <a:t>Mental Health.</a:t>
            </a:r>
          </a:p>
          <a:p>
            <a:r>
              <a:rPr lang="en-GB" sz="1400" b="1" dirty="0">
                <a:solidFill>
                  <a:schemeClr val="accent1"/>
                </a:solidFill>
              </a:rPr>
              <a:t>Who can join?</a:t>
            </a:r>
          </a:p>
          <a:p>
            <a:pPr lvl="1"/>
            <a:r>
              <a:rPr lang="en-GB" sz="1400" dirty="0" err="1"/>
              <a:t>YP</a:t>
            </a:r>
            <a:r>
              <a:rPr lang="en-GB" sz="1400" dirty="0"/>
              <a:t> aged 14 to 25yrs (age 10 from 1</a:t>
            </a:r>
            <a:r>
              <a:rPr lang="en-GB" sz="1400" baseline="30000" dirty="0"/>
              <a:t>st</a:t>
            </a:r>
            <a:r>
              <a:rPr lang="en-GB" sz="1400" dirty="0"/>
              <a:t> December 2021)</a:t>
            </a:r>
          </a:p>
          <a:p>
            <a:pPr lvl="1"/>
            <a:r>
              <a:rPr lang="en-GB" sz="1400" dirty="0"/>
              <a:t>Find out more at </a:t>
            </a:r>
            <a:r>
              <a:rPr lang="en-GB" sz="1400" dirty="0">
                <a:hlinkClick r:id="rId2"/>
              </a:rPr>
              <a:t>OPFCC</a:t>
            </a:r>
            <a:endParaRPr lang="en-GB" sz="1400" dirty="0"/>
          </a:p>
          <a:p>
            <a:pPr lvl="1"/>
            <a:r>
              <a:rPr lang="en-GB" sz="1400" dirty="0"/>
              <a:t>Find out more about </a:t>
            </a:r>
            <a:r>
              <a:rPr lang="en-GB" sz="1400" dirty="0">
                <a:hlinkClick r:id="rId3"/>
              </a:rPr>
              <a:t>KYMS game</a:t>
            </a:r>
            <a:endParaRPr lang="en-GB" sz="1400" dirty="0"/>
          </a:p>
        </p:txBody>
      </p:sp>
    </p:spTree>
    <p:extLst>
      <p:ext uri="{BB962C8B-B14F-4D97-AF65-F5344CB8AC3E}">
        <p14:creationId xmlns:p14="http://schemas.microsoft.com/office/powerpoint/2010/main" val="196719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5980" y="1694985"/>
            <a:ext cx="8463775" cy="3046988"/>
          </a:xfrm>
          <a:prstGeom prst="rect">
            <a:avLst/>
          </a:prstGeom>
        </p:spPr>
        <p:txBody>
          <a:bodyPr wrap="square">
            <a:spAutoFit/>
          </a:bodyPr>
          <a:lstStyle/>
          <a:p>
            <a:pPr lvl="0" algn="ctr">
              <a:spcBef>
                <a:spcPct val="0"/>
              </a:spcBef>
            </a:pPr>
            <a:r>
              <a:rPr lang="en-GB" sz="3200" dirty="0">
                <a:solidFill>
                  <a:srgbClr val="90C226"/>
                </a:solidFill>
              </a:rPr>
              <a:t>Rose Howley </a:t>
            </a:r>
            <a:r>
              <a:rPr lang="en-GB" sz="3200">
                <a:solidFill>
                  <a:srgbClr val="90C226"/>
                </a:solidFill>
              </a:rPr>
              <a:t>– </a:t>
            </a:r>
            <a:r>
              <a:rPr lang="en-GB" sz="3200">
                <a:solidFill>
                  <a:srgbClr val="90C226"/>
                </a:solidFill>
              </a:rPr>
              <a:t>Head of Service MASH, Assessment and Targeted Intervention</a:t>
            </a:r>
            <a:endParaRPr lang="en-GB" sz="3200" dirty="0">
              <a:solidFill>
                <a:srgbClr val="90C226"/>
              </a:solidFil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GB" sz="3200" dirty="0" smtClean="0">
                <a:solidFill>
                  <a:srgbClr val="90C226"/>
                </a:solidFill>
                <a:latin typeface="Trebuchet MS" panose="020B0603020202020204"/>
              </a:rPr>
              <a:t>&amp;</a:t>
            </a:r>
          </a:p>
          <a:p>
            <a:pPr marL="0" marR="0" lvl="0" indent="0" algn="ctr" defTabSz="457200" rtl="0" eaLnBrk="1" fontAlgn="auto" latinLnBrk="0" hangingPunct="1">
              <a:lnSpc>
                <a:spcPct val="100000"/>
              </a:lnSpc>
              <a:spcBef>
                <a:spcPct val="0"/>
              </a:spcBef>
              <a:spcAft>
                <a:spcPts val="0"/>
              </a:spcAft>
              <a:buClrTx/>
              <a:buSzTx/>
              <a:buFontTx/>
              <a:buNone/>
              <a:tabLst/>
              <a:defRPr/>
            </a:pPr>
            <a:r>
              <a:rPr lang="en-GB" sz="3200" dirty="0" smtClean="0">
                <a:solidFill>
                  <a:srgbClr val="90C226"/>
                </a:solidFill>
                <a:latin typeface="Trebuchet MS" panose="020B0603020202020204"/>
              </a:rPr>
              <a:t>Sarah Campbell – Acting Detective Inspector for Safeguarding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90C226"/>
              </a:solidFill>
              <a:effectLst/>
              <a:uLnTx/>
              <a:uFillTx/>
              <a:latin typeface="Trebuchet MS" panose="020B0603020202020204"/>
            </a:endParaRPr>
          </a:p>
        </p:txBody>
      </p:sp>
      <p:sp>
        <p:nvSpPr>
          <p:cNvPr id="5" name="Rectangle 4"/>
          <p:cNvSpPr/>
          <p:nvPr/>
        </p:nvSpPr>
        <p:spPr>
          <a:xfrm>
            <a:off x="1427356" y="434898"/>
            <a:ext cx="6860439" cy="1415772"/>
          </a:xfrm>
          <a:prstGeom prst="rect">
            <a:avLst/>
          </a:prstGeom>
        </p:spPr>
        <p:txBody>
          <a:bodyPr wrap="square">
            <a:spAutoFit/>
          </a:bodyPr>
          <a:lstStyle/>
          <a:p>
            <a:pPr algn="ctr">
              <a:spcBef>
                <a:spcPct val="0"/>
              </a:spcBef>
            </a:pPr>
            <a:r>
              <a:rPr lang="en-GB" sz="3600" dirty="0">
                <a:solidFill>
                  <a:srgbClr val="90C226"/>
                </a:solidFill>
              </a:rPr>
              <a:t>Referral &amp; </a:t>
            </a:r>
            <a:r>
              <a:rPr lang="en-GB" sz="3600" dirty="0" smtClean="0">
                <a:solidFill>
                  <a:srgbClr val="90C226"/>
                </a:solidFill>
              </a:rPr>
              <a:t>MASH</a:t>
            </a:r>
          </a:p>
          <a:p>
            <a:pPr algn="ctr">
              <a:spcBef>
                <a:spcPct val="0"/>
              </a:spcBef>
            </a:pPr>
            <a:endParaRPr lang="en-GB" sz="3200" dirty="0">
              <a:solidFill>
                <a:srgbClr val="90C226"/>
              </a:solidFill>
            </a:endParaRPr>
          </a:p>
          <a:p>
            <a:pPr lvl="0" algn="ctr">
              <a:spcBef>
                <a:spcPct val="0"/>
              </a:spcBef>
            </a:pPr>
            <a:endParaRPr lang="en-GB" dirty="0">
              <a:solidFill>
                <a:srgbClr val="90C226"/>
              </a:solidFill>
            </a:endParaRPr>
          </a:p>
        </p:txBody>
      </p:sp>
    </p:spTree>
    <p:extLst>
      <p:ext uri="{BB962C8B-B14F-4D97-AF65-F5344CB8AC3E}">
        <p14:creationId xmlns:p14="http://schemas.microsoft.com/office/powerpoint/2010/main" val="2741470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127"/>
            <a:ext cx="8596668" cy="1320800"/>
          </a:xfrm>
        </p:spPr>
        <p:txBody>
          <a:bodyPr/>
          <a:lstStyle/>
          <a:p>
            <a:r>
              <a:rPr lang="en-GB" dirty="0"/>
              <a:t>Supporting Victims Services</a:t>
            </a:r>
          </a:p>
        </p:txBody>
      </p:sp>
      <p:sp>
        <p:nvSpPr>
          <p:cNvPr id="3" name="Content Placeholder 2"/>
          <p:cNvSpPr>
            <a:spLocks noGrp="1"/>
          </p:cNvSpPr>
          <p:nvPr>
            <p:ph idx="1"/>
          </p:nvPr>
        </p:nvSpPr>
        <p:spPr>
          <a:xfrm>
            <a:off x="677334" y="1159727"/>
            <a:ext cx="9524904" cy="4876342"/>
          </a:xfrm>
        </p:spPr>
        <p:txBody>
          <a:bodyPr>
            <a:noAutofit/>
          </a:bodyPr>
          <a:lstStyle/>
          <a:p>
            <a:r>
              <a:rPr lang="en-GB" sz="1400" b="1" dirty="0">
                <a:solidFill>
                  <a:schemeClr val="accent1"/>
                </a:solidFill>
              </a:rPr>
              <a:t>What help can they offer?</a:t>
            </a:r>
          </a:p>
          <a:p>
            <a:pPr lvl="1"/>
            <a:r>
              <a:rPr lang="en-GB" sz="1400" dirty="0"/>
              <a:t>Independent Reporting route for victims of hate crime;</a:t>
            </a:r>
          </a:p>
          <a:p>
            <a:pPr lvl="1"/>
            <a:r>
              <a:rPr lang="en-GB" sz="1400" dirty="0"/>
              <a:t>Immediate telephone-based emotional and practical support; </a:t>
            </a:r>
          </a:p>
          <a:p>
            <a:pPr lvl="1"/>
            <a:r>
              <a:rPr lang="en-GB" sz="1400" dirty="0"/>
              <a:t>Assessment of impact or crime &amp; need for ongoing support;</a:t>
            </a:r>
          </a:p>
          <a:p>
            <a:pPr lvl="1"/>
            <a:r>
              <a:rPr lang="en-GB" sz="1400" dirty="0"/>
              <a:t>Onward referrals into specialist support services; and </a:t>
            </a:r>
          </a:p>
          <a:p>
            <a:pPr lvl="1"/>
            <a:r>
              <a:rPr lang="en-GB" sz="1400" dirty="0"/>
              <a:t>Signposting to other support services as required.</a:t>
            </a:r>
          </a:p>
          <a:p>
            <a:r>
              <a:rPr lang="en-GB" sz="1400" b="1" dirty="0">
                <a:solidFill>
                  <a:schemeClr val="accent1"/>
                </a:solidFill>
              </a:rPr>
              <a:t>Who can access support?</a:t>
            </a:r>
          </a:p>
          <a:p>
            <a:pPr lvl="1"/>
            <a:r>
              <a:rPr lang="en-GB" sz="1400" dirty="0"/>
              <a:t>Anyone affected by crime, whether or not they have reported to the police.</a:t>
            </a:r>
          </a:p>
          <a:p>
            <a:pPr lvl="1"/>
            <a:r>
              <a:rPr lang="en-GB" sz="1400" dirty="0"/>
              <a:t>Includes parents or guardians of young victims, bereaved relatives &amp; affected staff where a business has been a victim of crime.</a:t>
            </a:r>
          </a:p>
          <a:p>
            <a:pPr lvl="1"/>
            <a:r>
              <a:rPr lang="en-GB" sz="1400" dirty="0"/>
              <a:t>Support is available for all ages and genders, regardless of sexual orientation.</a:t>
            </a:r>
          </a:p>
          <a:p>
            <a:r>
              <a:rPr lang="en-GB" sz="1400" b="1" dirty="0">
                <a:solidFill>
                  <a:schemeClr val="accent1"/>
                </a:solidFill>
              </a:rPr>
              <a:t>Referrals:</a:t>
            </a:r>
            <a:r>
              <a:rPr lang="en-GB" sz="1400" dirty="0"/>
              <a:t> can be made by professionals as well as self-referrals</a:t>
            </a:r>
          </a:p>
          <a:p>
            <a:pPr lvl="1"/>
            <a:r>
              <a:rPr lang="en-GB" sz="1400" dirty="0"/>
              <a:t>Online at </a:t>
            </a:r>
            <a:r>
              <a:rPr lang="en-GB" sz="1400" dirty="0">
                <a:hlinkClick r:id="rId2"/>
              </a:rPr>
              <a:t>Supporting Victims</a:t>
            </a:r>
            <a:endParaRPr lang="en-GB" sz="1400" dirty="0"/>
          </a:p>
          <a:p>
            <a:pPr lvl="1"/>
            <a:r>
              <a:rPr lang="en-GB" sz="1400" dirty="0"/>
              <a:t>Email for victims: </a:t>
            </a:r>
            <a:r>
              <a:rPr lang="en-GB" sz="1400" dirty="0">
                <a:hlinkClick r:id="rId3"/>
              </a:rPr>
              <a:t>help@supportingvictims.org</a:t>
            </a:r>
            <a:endParaRPr lang="en-GB" sz="1400" dirty="0"/>
          </a:p>
          <a:p>
            <a:pPr lvl="1"/>
            <a:r>
              <a:rPr lang="en-GB" sz="1400" dirty="0"/>
              <a:t>Secure email for agencies: </a:t>
            </a:r>
            <a:r>
              <a:rPr lang="en-GB" sz="1400" dirty="0">
                <a:hlinkClick r:id="rId4"/>
              </a:rPr>
              <a:t>supportingvictims@northyorkshire.police.uk</a:t>
            </a:r>
            <a:endParaRPr lang="en-GB" sz="1400" dirty="0"/>
          </a:p>
          <a:p>
            <a:pPr lvl="1"/>
            <a:r>
              <a:rPr lang="en-GB" sz="1400" dirty="0"/>
              <a:t>To report a </a:t>
            </a:r>
            <a:r>
              <a:rPr lang="en-GB" sz="1400" dirty="0">
                <a:hlinkClick r:id="rId5"/>
              </a:rPr>
              <a:t>hate crime </a:t>
            </a:r>
            <a:endParaRPr lang="en-GB" sz="1400" dirty="0"/>
          </a:p>
        </p:txBody>
      </p:sp>
    </p:spTree>
    <p:extLst>
      <p:ext uri="{BB962C8B-B14F-4D97-AF65-F5344CB8AC3E}">
        <p14:creationId xmlns:p14="http://schemas.microsoft.com/office/powerpoint/2010/main" val="261066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5563"/>
            <a:ext cx="8596668" cy="1320800"/>
          </a:xfrm>
        </p:spPr>
        <p:txBody>
          <a:bodyPr/>
          <a:lstStyle/>
          <a:p>
            <a:r>
              <a:rPr lang="en-GB" dirty="0"/>
              <a:t>Further Information</a:t>
            </a:r>
          </a:p>
        </p:txBody>
      </p:sp>
      <p:sp>
        <p:nvSpPr>
          <p:cNvPr id="3" name="Content Placeholder 2"/>
          <p:cNvSpPr>
            <a:spLocks noGrp="1"/>
          </p:cNvSpPr>
          <p:nvPr>
            <p:ph idx="1"/>
          </p:nvPr>
        </p:nvSpPr>
        <p:spPr>
          <a:xfrm>
            <a:off x="567157" y="1086854"/>
            <a:ext cx="9656705" cy="4935355"/>
          </a:xfrm>
        </p:spPr>
        <p:txBody>
          <a:bodyPr>
            <a:noAutofit/>
          </a:bodyPr>
          <a:lstStyle/>
          <a:p>
            <a:r>
              <a:rPr lang="en-GB" dirty="0"/>
              <a:t>All commissioned services and funded projects are detailed on the </a:t>
            </a:r>
            <a:r>
              <a:rPr lang="en-GB" dirty="0">
                <a:hlinkClick r:id="rId2"/>
              </a:rPr>
              <a:t>OPFCC website</a:t>
            </a:r>
            <a:endParaRPr lang="en-GB" dirty="0"/>
          </a:p>
          <a:p>
            <a:endParaRPr lang="en-GB" dirty="0"/>
          </a:p>
          <a:p>
            <a:r>
              <a:rPr lang="en-GB" dirty="0"/>
              <a:t>The Commissioner’s Community Fund was set up specifically to support local organisations, groups or individuals who need access to funding to develop the evidence base for new and innovative community safety schemes - </a:t>
            </a:r>
            <a:r>
              <a:rPr lang="en-GB" dirty="0">
                <a:hlinkClick r:id="rId3"/>
              </a:rPr>
              <a:t>Community Fund information</a:t>
            </a:r>
            <a:endParaRPr lang="en-GB" dirty="0"/>
          </a:p>
          <a:p>
            <a:endParaRPr lang="en-GB" dirty="0"/>
          </a:p>
          <a:p>
            <a:r>
              <a:rPr lang="en-GB" dirty="0"/>
              <a:t>The Community Safety Services Fund is available to any local community group or organisation in North Yorkshire or City of York to support a pro-active, sustainable, outcomes focused approach to diversion &amp; early intervention, addressing (re)offending, (re)victimisation and Community Safety priorities, using one of the following service delivery models:</a:t>
            </a:r>
          </a:p>
          <a:p>
            <a:pPr lvl="1"/>
            <a:r>
              <a:rPr lang="en-GB" sz="1800" dirty="0"/>
              <a:t>Community Based Volunteer Service;</a:t>
            </a:r>
          </a:p>
          <a:p>
            <a:pPr lvl="1"/>
            <a:r>
              <a:rPr lang="en-GB" sz="1800" dirty="0"/>
              <a:t>Targeted Prevention &amp; Early Intervention Services (Diversionary / Positive Activities); or</a:t>
            </a:r>
          </a:p>
          <a:p>
            <a:pPr lvl="1"/>
            <a:r>
              <a:rPr lang="en-GB" sz="1800" dirty="0"/>
              <a:t>Targeted Early Intervention Emotional Health projects.</a:t>
            </a:r>
          </a:p>
          <a:p>
            <a:pPr marL="0" indent="0">
              <a:buNone/>
            </a:pPr>
            <a:r>
              <a:rPr lang="en-GB" dirty="0"/>
              <a:t>	</a:t>
            </a:r>
            <a:r>
              <a:rPr lang="en-GB" dirty="0">
                <a:hlinkClick r:id="rId4"/>
              </a:rPr>
              <a:t>Community Safety Services Fund information</a:t>
            </a:r>
            <a:endParaRPr lang="en-GB" dirty="0"/>
          </a:p>
        </p:txBody>
      </p:sp>
    </p:spTree>
    <p:extLst>
      <p:ext uri="{BB962C8B-B14F-4D97-AF65-F5344CB8AC3E}">
        <p14:creationId xmlns:p14="http://schemas.microsoft.com/office/powerpoint/2010/main" val="3834544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Questions?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35538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Mike Benson – Team Leader </a:t>
            </a:r>
            <a:br>
              <a:rPr lang="en-GB" dirty="0" smtClean="0"/>
            </a:br>
            <a:r>
              <a:rPr lang="en-GB" dirty="0" smtClean="0"/>
              <a:t>York Young Peoples Drug &amp; Alcohol Team</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5502" y="1667293"/>
            <a:ext cx="6900332" cy="3881437"/>
          </a:xfrm>
        </p:spPr>
      </p:pic>
    </p:spTree>
    <p:extLst>
      <p:ext uri="{BB962C8B-B14F-4D97-AF65-F5344CB8AC3E}">
        <p14:creationId xmlns:p14="http://schemas.microsoft.com/office/powerpoint/2010/main" val="2893595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support available</a:t>
            </a:r>
            <a:endParaRPr lang="en-GB" dirty="0"/>
          </a:p>
        </p:txBody>
      </p:sp>
      <p:sp>
        <p:nvSpPr>
          <p:cNvPr id="3" name="Content Placeholder 2"/>
          <p:cNvSpPr>
            <a:spLocks noGrp="1"/>
          </p:cNvSpPr>
          <p:nvPr>
            <p:ph idx="1"/>
          </p:nvPr>
        </p:nvSpPr>
        <p:spPr/>
        <p:txBody>
          <a:bodyPr/>
          <a:lstStyle/>
          <a:p>
            <a:r>
              <a:rPr lang="en-GB" sz="2000" dirty="0"/>
              <a:t>1:1 Support for young people (under 18) who use substances</a:t>
            </a:r>
          </a:p>
          <a:p>
            <a:pPr marL="0" indent="0">
              <a:buNone/>
            </a:pPr>
            <a:endParaRPr lang="en-GB" sz="2000" dirty="0"/>
          </a:p>
          <a:p>
            <a:r>
              <a:rPr lang="en-GB" sz="2000" dirty="0"/>
              <a:t>1:1 Support for 18-21 year olds who use substances</a:t>
            </a:r>
          </a:p>
          <a:p>
            <a:pPr marL="0" indent="0">
              <a:buNone/>
            </a:pPr>
            <a:endParaRPr lang="en-GB" sz="2000" dirty="0"/>
          </a:p>
          <a:p>
            <a:r>
              <a:rPr lang="en-GB" sz="2000" dirty="0"/>
              <a:t>1:1 Support for young people (11-18) who are affected by parental substance use</a:t>
            </a:r>
          </a:p>
          <a:p>
            <a:pPr marL="0" indent="0">
              <a:buNone/>
            </a:pPr>
            <a:endParaRPr lang="en-GB" sz="2000" dirty="0"/>
          </a:p>
          <a:p>
            <a:r>
              <a:rPr lang="en-GB" sz="2000" dirty="0"/>
              <a:t>We also support schools in York with Drug &amp; Alcohol Education as part of PSHE</a:t>
            </a:r>
          </a:p>
          <a:p>
            <a:pPr marL="0" indent="0">
              <a:buNone/>
            </a:pPr>
            <a:endParaRPr lang="en-GB" dirty="0"/>
          </a:p>
        </p:txBody>
      </p:sp>
      <p:pic>
        <p:nvPicPr>
          <p:cNvPr id="4" name="Picture 3" descr="cid:image001.jpg@01D2D63C.8C116DE0"/>
          <p:cNvPicPr/>
          <p:nvPr/>
        </p:nvPicPr>
        <p:blipFill>
          <a:blip r:embed="rId2">
            <a:extLst>
              <a:ext uri="{28A0092B-C50C-407E-A947-70E740481C1C}">
                <a14:useLocalDpi xmlns:a14="http://schemas.microsoft.com/office/drawing/2010/main" val="0"/>
              </a:ext>
            </a:extLst>
          </a:blip>
          <a:srcRect/>
          <a:stretch>
            <a:fillRect/>
          </a:stretch>
        </p:blipFill>
        <p:spPr bwMode="auto">
          <a:xfrm>
            <a:off x="8848725" y="5690526"/>
            <a:ext cx="3343275" cy="1162050"/>
          </a:xfrm>
          <a:prstGeom prst="rect">
            <a:avLst/>
          </a:prstGeom>
          <a:noFill/>
          <a:ln>
            <a:noFill/>
          </a:ln>
        </p:spPr>
      </p:pic>
    </p:spTree>
    <p:extLst>
      <p:ext uri="{BB962C8B-B14F-4D97-AF65-F5344CB8AC3E}">
        <p14:creationId xmlns:p14="http://schemas.microsoft.com/office/powerpoint/2010/main" val="2347082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How We Work</a:t>
            </a:r>
            <a:endParaRPr lang="en-GB" dirty="0"/>
          </a:p>
        </p:txBody>
      </p:sp>
      <p:sp>
        <p:nvSpPr>
          <p:cNvPr id="3" name="Content Placeholder 2"/>
          <p:cNvSpPr>
            <a:spLocks noGrp="1"/>
          </p:cNvSpPr>
          <p:nvPr>
            <p:ph idx="1"/>
          </p:nvPr>
        </p:nvSpPr>
        <p:spPr/>
        <p:txBody>
          <a:bodyPr>
            <a:normAutofit/>
          </a:bodyPr>
          <a:lstStyle/>
          <a:p>
            <a:r>
              <a:rPr lang="en-GB" sz="2000" dirty="0"/>
              <a:t>Harm Reduction Focus</a:t>
            </a:r>
          </a:p>
          <a:p>
            <a:pPr marL="0" indent="0">
              <a:buNone/>
            </a:pPr>
            <a:endParaRPr lang="en-GB" sz="2000" dirty="0"/>
          </a:p>
          <a:p>
            <a:r>
              <a:rPr lang="en-GB" sz="2000" dirty="0"/>
              <a:t>Flexible approach </a:t>
            </a:r>
          </a:p>
          <a:p>
            <a:pPr marL="0" indent="0">
              <a:buNone/>
            </a:pPr>
            <a:endParaRPr lang="en-GB" sz="2000" dirty="0"/>
          </a:p>
          <a:p>
            <a:r>
              <a:rPr lang="en-GB" sz="2000" dirty="0"/>
              <a:t>Step By Step</a:t>
            </a:r>
          </a:p>
          <a:p>
            <a:pPr marL="0" indent="0">
              <a:buNone/>
            </a:pPr>
            <a:endParaRPr lang="en-GB" sz="2000" dirty="0"/>
          </a:p>
          <a:p>
            <a:r>
              <a:rPr lang="en-GB" sz="2000" dirty="0"/>
              <a:t>Motivational Interviewing (Provoke their own motivation</a:t>
            </a:r>
            <a:r>
              <a:rPr lang="en-GB" sz="2000" dirty="0" smtClean="0"/>
              <a:t>)</a:t>
            </a:r>
          </a:p>
          <a:p>
            <a:pPr marL="0" indent="0">
              <a:buNone/>
            </a:pPr>
            <a:endParaRPr lang="en-GB" sz="2000" dirty="0" smtClean="0"/>
          </a:p>
          <a:p>
            <a:r>
              <a:rPr lang="en-GB" sz="2000" u="sng" dirty="0"/>
              <a:t>NOT</a:t>
            </a:r>
            <a:r>
              <a:rPr lang="en-GB" sz="2000" dirty="0"/>
              <a:t> Counselling</a:t>
            </a:r>
          </a:p>
          <a:p>
            <a:endParaRPr lang="en-GB" dirty="0"/>
          </a:p>
        </p:txBody>
      </p:sp>
      <p:pic>
        <p:nvPicPr>
          <p:cNvPr id="4" name="Picture 3" descr="cid:image001.jpg@01D2D63C.8C116DE0"/>
          <p:cNvPicPr/>
          <p:nvPr/>
        </p:nvPicPr>
        <p:blipFill>
          <a:blip r:embed="rId2">
            <a:extLst>
              <a:ext uri="{28A0092B-C50C-407E-A947-70E740481C1C}">
                <a14:useLocalDpi xmlns:a14="http://schemas.microsoft.com/office/drawing/2010/main" val="0"/>
              </a:ext>
            </a:extLst>
          </a:blip>
          <a:srcRect/>
          <a:stretch>
            <a:fillRect/>
          </a:stretch>
        </p:blipFill>
        <p:spPr bwMode="auto">
          <a:xfrm>
            <a:off x="8848725" y="5695950"/>
            <a:ext cx="3343275" cy="1162050"/>
          </a:xfrm>
          <a:prstGeom prst="rect">
            <a:avLst/>
          </a:prstGeom>
          <a:noFill/>
          <a:ln>
            <a:noFill/>
          </a:ln>
        </p:spPr>
      </p:pic>
    </p:spTree>
    <p:extLst>
      <p:ext uri="{BB962C8B-B14F-4D97-AF65-F5344CB8AC3E}">
        <p14:creationId xmlns:p14="http://schemas.microsoft.com/office/powerpoint/2010/main" val="1626974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How We Engage Young People</a:t>
            </a:r>
            <a:endParaRPr lang="en-GB" dirty="0"/>
          </a:p>
        </p:txBody>
      </p:sp>
      <p:sp>
        <p:nvSpPr>
          <p:cNvPr id="3" name="Content Placeholder 2"/>
          <p:cNvSpPr>
            <a:spLocks noGrp="1"/>
          </p:cNvSpPr>
          <p:nvPr>
            <p:ph idx="1"/>
          </p:nvPr>
        </p:nvSpPr>
        <p:spPr>
          <a:xfrm>
            <a:off x="677334" y="1637415"/>
            <a:ext cx="8596668" cy="4403948"/>
          </a:xfrm>
        </p:spPr>
        <p:txBody>
          <a:bodyPr>
            <a:normAutofit/>
          </a:bodyPr>
          <a:lstStyle/>
          <a:p>
            <a:r>
              <a:rPr lang="en-GB" sz="2000" b="1" dirty="0"/>
              <a:t>We start where ever the young person is at: </a:t>
            </a:r>
            <a:r>
              <a:rPr lang="en-GB" sz="2000" dirty="0" err="1"/>
              <a:t>E.g</a:t>
            </a:r>
            <a:r>
              <a:rPr lang="en-GB" sz="2000" dirty="0"/>
              <a:t> if the YP </a:t>
            </a:r>
            <a:r>
              <a:rPr lang="en-GB" sz="2000" i="1" dirty="0"/>
              <a:t>“loves” </a:t>
            </a:r>
            <a:r>
              <a:rPr lang="en-GB" sz="2000" dirty="0"/>
              <a:t>Cannabis that’s where we start</a:t>
            </a:r>
          </a:p>
          <a:p>
            <a:r>
              <a:rPr lang="en-GB" sz="2000" b="1" dirty="0"/>
              <a:t>Don’t collude but do listen to what they have to say</a:t>
            </a:r>
          </a:p>
          <a:p>
            <a:r>
              <a:rPr lang="en-GB" sz="2000" b="1" dirty="0"/>
              <a:t>Keep to the facts: </a:t>
            </a:r>
            <a:r>
              <a:rPr lang="en-GB" sz="2000" dirty="0"/>
              <a:t>Young people are digital natives, they can cross check and fact check any information you give them.</a:t>
            </a:r>
          </a:p>
          <a:p>
            <a:r>
              <a:rPr lang="en-GB" sz="2000" b="1" dirty="0"/>
              <a:t>Nothing is perfect: </a:t>
            </a:r>
            <a:r>
              <a:rPr lang="en-GB" sz="2000" dirty="0"/>
              <a:t>What doesn’t the young person like about what they are doing. (Police coming to the house? The people they meet?)</a:t>
            </a:r>
          </a:p>
          <a:p>
            <a:r>
              <a:rPr lang="en-GB" sz="2000" b="1" dirty="0"/>
              <a:t>Be inquisitive: </a:t>
            </a:r>
            <a:r>
              <a:rPr lang="en-GB" sz="2000" dirty="0"/>
              <a:t>You will get more information asking a young person about their personal experience and opinion</a:t>
            </a:r>
          </a:p>
          <a:p>
            <a:r>
              <a:rPr lang="en-GB" sz="2000" b="1" dirty="0"/>
              <a:t>Ride the horse in the direction it’s traveling: </a:t>
            </a:r>
            <a:r>
              <a:rPr lang="en-GB" sz="2000" dirty="0"/>
              <a:t>If you pull at its neck to change direction it will resist!</a:t>
            </a:r>
          </a:p>
          <a:p>
            <a:endParaRPr lang="en-GB" dirty="0"/>
          </a:p>
        </p:txBody>
      </p:sp>
      <p:pic>
        <p:nvPicPr>
          <p:cNvPr id="4" name="Picture 3" descr="cid:image001.jpg@01D2D63C.8C116DE0"/>
          <p:cNvPicPr/>
          <p:nvPr/>
        </p:nvPicPr>
        <p:blipFill>
          <a:blip r:embed="rId2">
            <a:extLst>
              <a:ext uri="{28A0092B-C50C-407E-A947-70E740481C1C}">
                <a14:useLocalDpi xmlns:a14="http://schemas.microsoft.com/office/drawing/2010/main" val="0"/>
              </a:ext>
            </a:extLst>
          </a:blip>
          <a:srcRect/>
          <a:stretch>
            <a:fillRect/>
          </a:stretch>
        </p:blipFill>
        <p:spPr bwMode="auto">
          <a:xfrm>
            <a:off x="8848725" y="5690526"/>
            <a:ext cx="3343275" cy="1162050"/>
          </a:xfrm>
          <a:prstGeom prst="rect">
            <a:avLst/>
          </a:prstGeom>
          <a:noFill/>
          <a:ln>
            <a:noFill/>
          </a:ln>
        </p:spPr>
      </p:pic>
    </p:spTree>
    <p:extLst>
      <p:ext uri="{BB962C8B-B14F-4D97-AF65-F5344CB8AC3E}">
        <p14:creationId xmlns:p14="http://schemas.microsoft.com/office/powerpoint/2010/main" val="1090314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How To Refer</a:t>
            </a:r>
            <a:endParaRPr lang="en-GB" dirty="0"/>
          </a:p>
        </p:txBody>
      </p:sp>
      <p:sp>
        <p:nvSpPr>
          <p:cNvPr id="3" name="Content Placeholder 2"/>
          <p:cNvSpPr>
            <a:spLocks noGrp="1"/>
          </p:cNvSpPr>
          <p:nvPr>
            <p:ph idx="1"/>
          </p:nvPr>
        </p:nvSpPr>
        <p:spPr/>
        <p:txBody>
          <a:bodyPr>
            <a:normAutofit/>
          </a:bodyPr>
          <a:lstStyle/>
          <a:p>
            <a:r>
              <a:rPr lang="en-GB" sz="2000" dirty="0"/>
              <a:t>Form: email to </a:t>
            </a:r>
            <a:r>
              <a:rPr lang="en-GB" altLang="en-US" sz="2000" dirty="0">
                <a:solidFill>
                  <a:srgbClr val="1F497D"/>
                </a:solidFill>
                <a:latin typeface="Arial" panose="020B0604020202020204" pitchFamily="34" charset="0"/>
                <a:ea typeface="Calibri" panose="020F0502020204030204" pitchFamily="34" charset="0"/>
                <a:hlinkClick r:id="rId3"/>
              </a:rPr>
              <a:t>michael.benson@changinglives.cjsm.net</a:t>
            </a:r>
            <a:r>
              <a:rPr lang="en-GB" altLang="en-US" sz="2000" dirty="0">
                <a:latin typeface="Arial" panose="020B0604020202020204" pitchFamily="34" charset="0"/>
              </a:rPr>
              <a:t> </a:t>
            </a:r>
            <a:endParaRPr lang="en-GB" sz="2000" dirty="0"/>
          </a:p>
          <a:p>
            <a:pPr marL="0" indent="0">
              <a:buNone/>
            </a:pPr>
            <a:endParaRPr lang="en-GB" sz="2000" dirty="0"/>
          </a:p>
          <a:p>
            <a:r>
              <a:rPr lang="en-GB" sz="2000" dirty="0"/>
              <a:t>Phone 01904 464680 or </a:t>
            </a:r>
            <a:r>
              <a:rPr lang="en-GB" altLang="en-US" sz="2000" dirty="0">
                <a:ea typeface="Calibri" panose="020F0502020204030204" pitchFamily="34" charset="0"/>
              </a:rPr>
              <a:t>07812672578</a:t>
            </a:r>
            <a:endParaRPr lang="en-GB" sz="2000" dirty="0"/>
          </a:p>
          <a:p>
            <a:pPr marL="0" indent="0">
              <a:buNone/>
            </a:pPr>
            <a:endParaRPr lang="en-GB" sz="2000" dirty="0"/>
          </a:p>
          <a:p>
            <a:r>
              <a:rPr lang="en-GB" sz="2000" dirty="0"/>
              <a:t>Self-Referral (</a:t>
            </a:r>
            <a:r>
              <a:rPr lang="en-GB" sz="2000" dirty="0" err="1"/>
              <a:t>inc</a:t>
            </a:r>
            <a:r>
              <a:rPr lang="en-GB" sz="2000" dirty="0"/>
              <a:t> family member)</a:t>
            </a:r>
          </a:p>
          <a:p>
            <a:pPr marL="0" indent="0" algn="ctr">
              <a:buNone/>
            </a:pPr>
            <a:endParaRPr lang="en-GB" sz="2000" b="1" i="1" dirty="0" smtClean="0"/>
          </a:p>
          <a:p>
            <a:pPr marL="0" indent="0" algn="ctr">
              <a:buNone/>
            </a:pPr>
            <a:r>
              <a:rPr lang="en-GB" sz="2000" b="1" i="1" dirty="0" smtClean="0"/>
              <a:t>All </a:t>
            </a:r>
            <a:r>
              <a:rPr lang="en-GB" sz="2000" b="1" i="1" dirty="0"/>
              <a:t>We Ask Is…….</a:t>
            </a:r>
          </a:p>
          <a:p>
            <a:pPr marL="0" indent="0" algn="ctr">
              <a:buNone/>
            </a:pPr>
            <a:r>
              <a:rPr lang="en-GB" sz="2000" b="1" i="1" dirty="0"/>
              <a:t>The Young Person is aware of the referral and happy to meet us</a:t>
            </a:r>
          </a:p>
          <a:p>
            <a:endParaRPr lang="en-GB" sz="2000" dirty="0"/>
          </a:p>
        </p:txBody>
      </p:sp>
      <p:pic>
        <p:nvPicPr>
          <p:cNvPr id="4" name="Picture 3" descr="cid:image001.jpg@01D2D63C.8C116DE0"/>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695950"/>
            <a:ext cx="3343275" cy="1162050"/>
          </a:xfrm>
          <a:prstGeom prst="rect">
            <a:avLst/>
          </a:prstGeom>
          <a:noFill/>
          <a:ln>
            <a:noFill/>
          </a:ln>
        </p:spPr>
      </p:pic>
    </p:spTree>
    <p:extLst>
      <p:ext uri="{BB962C8B-B14F-4D97-AF65-F5344CB8AC3E}">
        <p14:creationId xmlns:p14="http://schemas.microsoft.com/office/powerpoint/2010/main" val="1148227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Support for Family Members</a:t>
            </a:r>
            <a:endParaRPr lang="en-GB" dirty="0"/>
          </a:p>
        </p:txBody>
      </p:sp>
      <p:sp>
        <p:nvSpPr>
          <p:cNvPr id="3" name="Content Placeholder 2"/>
          <p:cNvSpPr>
            <a:spLocks noGrp="1"/>
          </p:cNvSpPr>
          <p:nvPr>
            <p:ph idx="1"/>
          </p:nvPr>
        </p:nvSpPr>
        <p:spPr/>
        <p:txBody>
          <a:bodyPr/>
          <a:lstStyle/>
          <a:p>
            <a:endParaRPr lang="en-GB" dirty="0" smtClean="0"/>
          </a:p>
          <a:p>
            <a:r>
              <a:rPr lang="en-GB" sz="2000" dirty="0" smtClean="0"/>
              <a:t>York </a:t>
            </a:r>
            <a:r>
              <a:rPr lang="en-GB" sz="2000" dirty="0"/>
              <a:t>Carers – Sam Ferguson 3</a:t>
            </a:r>
            <a:r>
              <a:rPr lang="en-GB" sz="2000" baseline="30000" dirty="0"/>
              <a:t>rd</a:t>
            </a:r>
            <a:r>
              <a:rPr lang="en-GB" sz="2000" dirty="0"/>
              <a:t> Wednesday of the Month</a:t>
            </a:r>
          </a:p>
          <a:p>
            <a:pPr marL="0" indent="0">
              <a:buNone/>
            </a:pPr>
            <a:r>
              <a:rPr lang="en-GB" sz="2000" b="1" dirty="0"/>
              <a:t>Please contact: </a:t>
            </a:r>
            <a:r>
              <a:rPr lang="en-GB" sz="2000" dirty="0"/>
              <a:t>to book on 01904 715 490 or  </a:t>
            </a:r>
            <a:r>
              <a:rPr lang="en-GB" sz="2000" b="1" dirty="0">
                <a:hlinkClick r:id="rId2"/>
              </a:rPr>
              <a:t>enquiries@yorkcarerscentre.co.uk</a:t>
            </a:r>
            <a:endParaRPr lang="en-GB" sz="2000" b="1" dirty="0"/>
          </a:p>
          <a:p>
            <a:pPr marL="0" indent="0">
              <a:buNone/>
            </a:pPr>
            <a:endParaRPr lang="en-GB" sz="2000" b="1" dirty="0"/>
          </a:p>
          <a:p>
            <a:r>
              <a:rPr lang="en-GB" sz="2000" dirty="0"/>
              <a:t>Families Social App </a:t>
            </a:r>
            <a:r>
              <a:rPr lang="en-GB" sz="2000" dirty="0">
                <a:hlinkClick r:id="rId3"/>
              </a:rPr>
              <a:t>https://familiessocial.org</a:t>
            </a:r>
            <a:r>
              <a:rPr lang="en-GB" sz="2000" dirty="0"/>
              <a:t> </a:t>
            </a:r>
          </a:p>
          <a:p>
            <a:pPr marL="0" indent="0">
              <a:buNone/>
            </a:pPr>
            <a:endParaRPr lang="en-GB" sz="2000" dirty="0"/>
          </a:p>
          <a:p>
            <a:r>
              <a:rPr lang="en-GB" sz="2000" dirty="0"/>
              <a:t>Families Anonymous </a:t>
            </a:r>
            <a:r>
              <a:rPr lang="en-GB" sz="2000" dirty="0">
                <a:hlinkClick r:id="rId4"/>
              </a:rPr>
              <a:t>http://famanon.org.uk/</a:t>
            </a:r>
            <a:r>
              <a:rPr lang="en-GB" sz="2000" dirty="0"/>
              <a:t> </a:t>
            </a:r>
          </a:p>
          <a:p>
            <a:endParaRPr lang="en-GB" dirty="0"/>
          </a:p>
        </p:txBody>
      </p:sp>
      <p:pic>
        <p:nvPicPr>
          <p:cNvPr id="5" name="Picture 4" descr="cid:image001.jpg@01D2D63C.8C116DE0"/>
          <p:cNvPicPr/>
          <p:nvPr/>
        </p:nvPicPr>
        <p:blipFill>
          <a:blip r:embed="rId5">
            <a:extLst>
              <a:ext uri="{28A0092B-C50C-407E-A947-70E740481C1C}">
                <a14:useLocalDpi xmlns:a14="http://schemas.microsoft.com/office/drawing/2010/main" val="0"/>
              </a:ext>
            </a:extLst>
          </a:blip>
          <a:srcRect/>
          <a:stretch>
            <a:fillRect/>
          </a:stretch>
        </p:blipFill>
        <p:spPr bwMode="auto">
          <a:xfrm>
            <a:off x="8848725" y="5690526"/>
            <a:ext cx="3343275" cy="1162050"/>
          </a:xfrm>
          <a:prstGeom prst="rect">
            <a:avLst/>
          </a:prstGeom>
          <a:noFill/>
          <a:ln>
            <a:noFill/>
          </a:ln>
        </p:spPr>
      </p:pic>
    </p:spTree>
    <p:extLst>
      <p:ext uri="{BB962C8B-B14F-4D97-AF65-F5344CB8AC3E}">
        <p14:creationId xmlns:p14="http://schemas.microsoft.com/office/powerpoint/2010/main" val="315490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Questions?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6768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78" y="2683239"/>
            <a:ext cx="8479523" cy="1514007"/>
          </a:xfrm>
        </p:spPr>
        <p:txBody>
          <a:bodyPr>
            <a:normAutofit fontScale="90000"/>
          </a:bodyPr>
          <a:lstStyle/>
          <a:p>
            <a:r>
              <a:rPr lang="en-GB" dirty="0" smtClean="0"/>
              <a:t>Multi-agency safeguarding Hub (MASH), levels of need interface and making a referral  </a:t>
            </a:r>
            <a:endParaRPr lang="en-GB" dirty="0"/>
          </a:p>
        </p:txBody>
      </p:sp>
    </p:spTree>
    <p:extLst>
      <p:ext uri="{BB962C8B-B14F-4D97-AF65-F5344CB8AC3E}">
        <p14:creationId xmlns:p14="http://schemas.microsoft.com/office/powerpoint/2010/main" val="1817800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332" y="1404382"/>
            <a:ext cx="8040029" cy="646331"/>
          </a:xfrm>
          <a:prstGeom prst="rect">
            <a:avLst/>
          </a:prstGeom>
        </p:spPr>
        <p:txBody>
          <a:bodyPr wrap="square">
            <a:spAutoFit/>
          </a:bodyPr>
          <a:lstStyle/>
          <a:p>
            <a:pPr algn="ctr">
              <a:spcBef>
                <a:spcPct val="0"/>
              </a:spcBef>
            </a:pPr>
            <a:r>
              <a:rPr lang="en-GB" sz="3600" dirty="0" smtClean="0">
                <a:solidFill>
                  <a:schemeClr val="accent1"/>
                </a:solidFill>
                <a:latin typeface="+mj-lt"/>
                <a:ea typeface="+mj-ea"/>
                <a:cs typeface="+mj-cs"/>
              </a:rPr>
              <a:t>Whole Family Working - IDAS</a:t>
            </a:r>
            <a:endParaRPr lang="en-GB" sz="3600" dirty="0">
              <a:solidFill>
                <a:schemeClr val="accent1"/>
              </a:solidFill>
              <a:latin typeface="+mj-lt"/>
              <a:ea typeface="+mj-ea"/>
              <a:cs typeface="+mj-cs"/>
            </a:endParaRPr>
          </a:p>
        </p:txBody>
      </p:sp>
      <p:sp>
        <p:nvSpPr>
          <p:cNvPr id="3" name="Rectangle 2"/>
          <p:cNvSpPr/>
          <p:nvPr/>
        </p:nvSpPr>
        <p:spPr>
          <a:xfrm>
            <a:off x="1293541" y="3044282"/>
            <a:ext cx="7362675" cy="1200329"/>
          </a:xfrm>
          <a:prstGeom prst="rect">
            <a:avLst/>
          </a:prstGeom>
        </p:spPr>
        <p:txBody>
          <a:bodyPr wrap="square">
            <a:spAutoFit/>
          </a:bodyPr>
          <a:lstStyle/>
          <a:p>
            <a:pPr algn="ctr">
              <a:spcBef>
                <a:spcPct val="0"/>
              </a:spcBef>
            </a:pPr>
            <a:r>
              <a:rPr lang="en-GB" sz="3600" dirty="0" smtClean="0">
                <a:solidFill>
                  <a:schemeClr val="accent1"/>
                </a:solidFill>
                <a:latin typeface="+mj-lt"/>
                <a:ea typeface="+mj-ea"/>
                <a:cs typeface="+mj-cs"/>
              </a:rPr>
              <a:t>Carmel </a:t>
            </a:r>
            <a:r>
              <a:rPr lang="en-GB" sz="3600" dirty="0" err="1" smtClean="0">
                <a:solidFill>
                  <a:schemeClr val="accent1"/>
                </a:solidFill>
                <a:latin typeface="+mj-lt"/>
                <a:ea typeface="+mj-ea"/>
                <a:cs typeface="+mj-cs"/>
              </a:rPr>
              <a:t>Offord</a:t>
            </a:r>
            <a:r>
              <a:rPr lang="en-GB" sz="3600" dirty="0" smtClean="0">
                <a:solidFill>
                  <a:schemeClr val="accent1"/>
                </a:solidFill>
                <a:latin typeface="+mj-lt"/>
                <a:ea typeface="+mj-ea"/>
                <a:cs typeface="+mj-cs"/>
              </a:rPr>
              <a:t> – Communication and Engagement Lead, IDAS</a:t>
            </a:r>
            <a:endParaRPr lang="en-GB" sz="3600" dirty="0">
              <a:solidFill>
                <a:schemeClr val="accent1"/>
              </a:solidFill>
              <a:latin typeface="+mj-lt"/>
              <a:ea typeface="+mj-ea"/>
              <a:cs typeface="+mj-cs"/>
            </a:endParaRPr>
          </a:p>
        </p:txBody>
      </p:sp>
    </p:spTree>
    <p:extLst>
      <p:ext uri="{BB962C8B-B14F-4D97-AF65-F5344CB8AC3E}">
        <p14:creationId xmlns:p14="http://schemas.microsoft.com/office/powerpoint/2010/main" val="3615781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46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AEBD-B584-6D42-92F6-EC2C85CE3EDA}"/>
              </a:ext>
            </a:extLst>
          </p:cNvPr>
          <p:cNvSpPr>
            <a:spLocks noGrp="1"/>
          </p:cNvSpPr>
          <p:nvPr>
            <p:ph type="title"/>
          </p:nvPr>
        </p:nvSpPr>
        <p:spPr>
          <a:xfrm>
            <a:off x="493200" y="815923"/>
            <a:ext cx="3932237" cy="778532"/>
          </a:xfrm>
        </p:spPr>
        <p:txBody>
          <a:bodyPr/>
          <a:lstStyle/>
          <a:p>
            <a:r>
              <a:rPr lang="en-US" dirty="0"/>
              <a:t>Who we are</a:t>
            </a:r>
          </a:p>
        </p:txBody>
      </p:sp>
      <p:sp>
        <p:nvSpPr>
          <p:cNvPr id="4" name="Text Placeholder 3">
            <a:extLst>
              <a:ext uri="{FF2B5EF4-FFF2-40B4-BE49-F238E27FC236}">
                <a16:creationId xmlns:a16="http://schemas.microsoft.com/office/drawing/2014/main" id="{BFB7BB1C-4169-2043-8780-9DE6EF58B544}"/>
              </a:ext>
            </a:extLst>
          </p:cNvPr>
          <p:cNvSpPr>
            <a:spLocks noGrp="1"/>
          </p:cNvSpPr>
          <p:nvPr>
            <p:ph type="body" sz="half" idx="2"/>
          </p:nvPr>
        </p:nvSpPr>
        <p:spPr>
          <a:xfrm>
            <a:off x="493200" y="1776041"/>
            <a:ext cx="3932237" cy="3724886"/>
          </a:xfrm>
        </p:spPr>
        <p:txBody>
          <a:bodyPr>
            <a:noAutofit/>
          </a:bodyPr>
          <a:lstStyle/>
          <a:p>
            <a:r>
              <a:rPr lang="en-GB" sz="2400">
                <a:solidFill>
                  <a:srgbClr val="FFFFFF"/>
                </a:solidFill>
                <a:ea typeface="Proxima Nova"/>
                <a:cs typeface="Proxima Nova"/>
                <a:sym typeface="Proxima Nova"/>
              </a:rPr>
              <a:t>IDAS is the leading specialist domestic abuse charity in Yorkshire. </a:t>
            </a:r>
          </a:p>
          <a:p>
            <a:r>
              <a:rPr lang="en-GB" sz="2400">
                <a:solidFill>
                  <a:srgbClr val="FFFFFF"/>
                </a:solidFill>
                <a:ea typeface="Proxima Nova"/>
                <a:cs typeface="Proxima Nova"/>
                <a:sym typeface="Proxima Nova"/>
              </a:rPr>
              <a:t/>
            </a:r>
            <a:br>
              <a:rPr lang="en-GB" sz="2400">
                <a:solidFill>
                  <a:srgbClr val="FFFFFF"/>
                </a:solidFill>
                <a:ea typeface="Proxima Nova"/>
                <a:cs typeface="Proxima Nova"/>
                <a:sym typeface="Proxima Nova"/>
              </a:rPr>
            </a:br>
            <a:r>
              <a:rPr lang="en-GB" sz="2400">
                <a:solidFill>
                  <a:srgbClr val="FFFFFF"/>
                </a:solidFill>
                <a:ea typeface="Proxima Nova"/>
                <a:cs typeface="Proxima Nova"/>
                <a:sym typeface="Proxima Nova"/>
              </a:rPr>
              <a:t>IDAS also offer advice and support to people who have been affected by sexual violence and abuse.</a:t>
            </a:r>
          </a:p>
        </p:txBody>
      </p:sp>
      <p:pic>
        <p:nvPicPr>
          <p:cNvPr id="8" name="Picture Placeholder 7">
            <a:extLst>
              <a:ext uri="{FF2B5EF4-FFF2-40B4-BE49-F238E27FC236}">
                <a16:creationId xmlns:a16="http://schemas.microsoft.com/office/drawing/2014/main" id="{AC2C1356-8C34-435E-AB4D-3011DC6312B6}"/>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4876263" y="0"/>
            <a:ext cx="6012131" cy="6858000"/>
          </a:xfrm>
          <a:blipFill dpi="0" rotWithShape="1">
            <a:blip r:embed="rId4" cstate="email">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3282435148"/>
      </p:ext>
    </p:extLst>
  </p:cSld>
  <p:clrMapOvr>
    <a:masterClrMapping/>
  </p:clrMapOvr>
  <mc:AlternateContent xmlns:mc="http://schemas.openxmlformats.org/markup-compatibility/2006" xmlns:p14="http://schemas.microsoft.com/office/powerpoint/2010/main">
    <mc:Choice Requires="p14">
      <p:transition spd="slow" p14:dur="2000" advTm="32030"/>
    </mc:Choice>
    <mc:Fallback xmlns="">
      <p:transition spd="slow" advTm="3203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Document with solid fill">
            <a:extLst>
              <a:ext uri="{FF2B5EF4-FFF2-40B4-BE49-F238E27FC236}">
                <a16:creationId xmlns:a16="http://schemas.microsoft.com/office/drawing/2014/main" id="{AB27A5C4-38C7-4E4E-B83A-9DE14051A13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79595" y="908780"/>
            <a:ext cx="1189633" cy="1189633"/>
          </a:xfrm>
          <a:prstGeom prst="rect">
            <a:avLst/>
          </a:prstGeom>
        </p:spPr>
      </p:pic>
      <p:pic>
        <p:nvPicPr>
          <p:cNvPr id="5" name="Graphic 4" descr="Influencer with solid fill">
            <a:extLst>
              <a:ext uri="{FF2B5EF4-FFF2-40B4-BE49-F238E27FC236}">
                <a16:creationId xmlns:a16="http://schemas.microsoft.com/office/drawing/2014/main" id="{84499846-D10C-40EA-9B3F-F0091E5153A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803067" y="908779"/>
            <a:ext cx="1189633" cy="1189633"/>
          </a:xfrm>
          <a:prstGeom prst="rect">
            <a:avLst/>
          </a:prstGeom>
        </p:spPr>
      </p:pic>
      <p:pic>
        <p:nvPicPr>
          <p:cNvPr id="9" name="Graphic 8" descr="Phone Vibration with solid fill">
            <a:extLst>
              <a:ext uri="{FF2B5EF4-FFF2-40B4-BE49-F238E27FC236}">
                <a16:creationId xmlns:a16="http://schemas.microsoft.com/office/drawing/2014/main" id="{846F46D0-E972-4211-9C08-BBF24779913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60690" y="2677113"/>
            <a:ext cx="1208538" cy="1208538"/>
          </a:xfrm>
          <a:prstGeom prst="rect">
            <a:avLst/>
          </a:prstGeom>
        </p:spPr>
      </p:pic>
      <p:pic>
        <p:nvPicPr>
          <p:cNvPr id="11" name="Graphic 10" descr="Teacher with solid fill">
            <a:extLst>
              <a:ext uri="{FF2B5EF4-FFF2-40B4-BE49-F238E27FC236}">
                <a16:creationId xmlns:a16="http://schemas.microsoft.com/office/drawing/2014/main" id="{296EDA53-2091-4C20-A03F-B7AA958CA3E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444225" y="2792974"/>
            <a:ext cx="1208538" cy="1208538"/>
          </a:xfrm>
          <a:prstGeom prst="rect">
            <a:avLst/>
          </a:prstGeom>
        </p:spPr>
      </p:pic>
      <p:pic>
        <p:nvPicPr>
          <p:cNvPr id="13" name="Graphic 12" descr="Home1 with solid fill">
            <a:extLst>
              <a:ext uri="{FF2B5EF4-FFF2-40B4-BE49-F238E27FC236}">
                <a16:creationId xmlns:a16="http://schemas.microsoft.com/office/drawing/2014/main" id="{F1EC91EB-3EEB-45AE-8C58-5CB682ADD2E7}"/>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485438" y="827954"/>
            <a:ext cx="1208537" cy="1208537"/>
          </a:xfrm>
          <a:prstGeom prst="rect">
            <a:avLst/>
          </a:prstGeom>
        </p:spPr>
      </p:pic>
      <p:pic>
        <p:nvPicPr>
          <p:cNvPr id="15" name="Graphic 14" descr="Neighborhood with solid fill">
            <a:extLst>
              <a:ext uri="{FF2B5EF4-FFF2-40B4-BE49-F238E27FC236}">
                <a16:creationId xmlns:a16="http://schemas.microsoft.com/office/drawing/2014/main" id="{B21369E7-F467-42E9-AA93-77FAB40FABE9}"/>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379595" y="4464351"/>
            <a:ext cx="1048956" cy="1048956"/>
          </a:xfrm>
          <a:prstGeom prst="rect">
            <a:avLst/>
          </a:prstGeom>
        </p:spPr>
      </p:pic>
      <p:sp>
        <p:nvSpPr>
          <p:cNvPr id="16" name="TextBox 15">
            <a:extLst>
              <a:ext uri="{FF2B5EF4-FFF2-40B4-BE49-F238E27FC236}">
                <a16:creationId xmlns:a16="http://schemas.microsoft.com/office/drawing/2014/main" id="{9B89D68B-0B22-46DB-90EE-1F639D71C69A}"/>
              </a:ext>
            </a:extLst>
          </p:cNvPr>
          <p:cNvSpPr txBox="1"/>
          <p:nvPr/>
        </p:nvSpPr>
        <p:spPr>
          <a:xfrm>
            <a:off x="1618776" y="1272762"/>
            <a:ext cx="272542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Black" panose="020B0A04020102020204"/>
                <a:ea typeface="+mn-ea"/>
                <a:cs typeface="+mn-cs"/>
              </a:rPr>
              <a:t>22,000 Referrals</a:t>
            </a:r>
          </a:p>
        </p:txBody>
      </p:sp>
      <p:sp>
        <p:nvSpPr>
          <p:cNvPr id="17" name="TextBox 16">
            <a:extLst>
              <a:ext uri="{FF2B5EF4-FFF2-40B4-BE49-F238E27FC236}">
                <a16:creationId xmlns:a16="http://schemas.microsoft.com/office/drawing/2014/main" id="{560FCA6F-8A3C-4D38-BF4F-D10A041D0B3F}"/>
              </a:ext>
            </a:extLst>
          </p:cNvPr>
          <p:cNvSpPr txBox="1"/>
          <p:nvPr/>
        </p:nvSpPr>
        <p:spPr>
          <a:xfrm>
            <a:off x="1618776" y="2967335"/>
            <a:ext cx="26643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Black" panose="020B0A04020102020204"/>
                <a:ea typeface="+mn-ea"/>
                <a:cs typeface="+mn-cs"/>
              </a:rPr>
              <a:t>20,000 Helpline calls</a:t>
            </a:r>
          </a:p>
        </p:txBody>
      </p:sp>
      <p:sp>
        <p:nvSpPr>
          <p:cNvPr id="18" name="TextBox 17">
            <a:extLst>
              <a:ext uri="{FF2B5EF4-FFF2-40B4-BE49-F238E27FC236}">
                <a16:creationId xmlns:a16="http://schemas.microsoft.com/office/drawing/2014/main" id="{80E9BB9D-E363-447D-A811-C263A76C9243}"/>
              </a:ext>
            </a:extLst>
          </p:cNvPr>
          <p:cNvSpPr txBox="1"/>
          <p:nvPr/>
        </p:nvSpPr>
        <p:spPr>
          <a:xfrm>
            <a:off x="1618777" y="4757996"/>
            <a:ext cx="324819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Black" panose="020B0A04020102020204"/>
                <a:ea typeface="+mn-ea"/>
                <a:cs typeface="+mn-cs"/>
              </a:rPr>
              <a:t>10,000 people in the community</a:t>
            </a:r>
          </a:p>
        </p:txBody>
      </p:sp>
      <p:sp>
        <p:nvSpPr>
          <p:cNvPr id="19" name="TextBox 18">
            <a:extLst>
              <a:ext uri="{FF2B5EF4-FFF2-40B4-BE49-F238E27FC236}">
                <a16:creationId xmlns:a16="http://schemas.microsoft.com/office/drawing/2014/main" id="{24627F6B-2D77-4739-BECD-34989ECD5C1B}"/>
              </a:ext>
            </a:extLst>
          </p:cNvPr>
          <p:cNvSpPr txBox="1"/>
          <p:nvPr/>
        </p:nvSpPr>
        <p:spPr>
          <a:xfrm>
            <a:off x="5945849" y="908779"/>
            <a:ext cx="2664336"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Black" panose="020B0A04020102020204"/>
                <a:ea typeface="+mn-ea"/>
                <a:cs typeface="+mn-cs"/>
              </a:rPr>
              <a:t>150 people accommodated and provided with intensive support</a:t>
            </a:r>
          </a:p>
        </p:txBody>
      </p:sp>
      <p:pic>
        <p:nvPicPr>
          <p:cNvPr id="7" name="Graphic 6" descr="Internet with solid fill">
            <a:extLst>
              <a:ext uri="{FF2B5EF4-FFF2-40B4-BE49-F238E27FC236}">
                <a16:creationId xmlns:a16="http://schemas.microsoft.com/office/drawing/2014/main" id="{8F4000D7-8113-4923-B7B6-F6DC891BC77D}"/>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4485438" y="4597927"/>
            <a:ext cx="1208538" cy="1208538"/>
          </a:xfrm>
          <a:prstGeom prst="rect">
            <a:avLst/>
          </a:prstGeom>
        </p:spPr>
      </p:pic>
      <p:sp>
        <p:nvSpPr>
          <p:cNvPr id="20" name="TextBox 19">
            <a:extLst>
              <a:ext uri="{FF2B5EF4-FFF2-40B4-BE49-F238E27FC236}">
                <a16:creationId xmlns:a16="http://schemas.microsoft.com/office/drawing/2014/main" id="{3FB208F2-3171-4873-8D8A-D8E00692D2D4}"/>
              </a:ext>
            </a:extLst>
          </p:cNvPr>
          <p:cNvSpPr txBox="1"/>
          <p:nvPr/>
        </p:nvSpPr>
        <p:spPr>
          <a:xfrm>
            <a:off x="5945849" y="4757996"/>
            <a:ext cx="324819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Black" panose="020B0A04020102020204"/>
                <a:ea typeface="+mn-ea"/>
                <a:cs typeface="+mn-cs"/>
              </a:rPr>
              <a:t>300,000 visits to our website</a:t>
            </a:r>
          </a:p>
        </p:txBody>
      </p:sp>
      <p:sp>
        <p:nvSpPr>
          <p:cNvPr id="22" name="TextBox 21">
            <a:extLst>
              <a:ext uri="{FF2B5EF4-FFF2-40B4-BE49-F238E27FC236}">
                <a16:creationId xmlns:a16="http://schemas.microsoft.com/office/drawing/2014/main" id="{8A4769C3-2834-451B-9759-AB9D7B75109D}"/>
              </a:ext>
            </a:extLst>
          </p:cNvPr>
          <p:cNvSpPr txBox="1"/>
          <p:nvPr/>
        </p:nvSpPr>
        <p:spPr>
          <a:xfrm>
            <a:off x="5945849" y="2967335"/>
            <a:ext cx="266433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Black" panose="020B0A04020102020204"/>
                <a:ea typeface="+mn-ea"/>
                <a:cs typeface="+mn-cs"/>
              </a:rPr>
              <a:t>8000 Professionals trained</a:t>
            </a:r>
          </a:p>
        </p:txBody>
      </p:sp>
      <p:sp>
        <p:nvSpPr>
          <p:cNvPr id="23" name="TextBox 22">
            <a:extLst>
              <a:ext uri="{FF2B5EF4-FFF2-40B4-BE49-F238E27FC236}">
                <a16:creationId xmlns:a16="http://schemas.microsoft.com/office/drawing/2014/main" id="{20FAA5D1-340C-47D0-A605-7B753DE36021}"/>
              </a:ext>
            </a:extLst>
          </p:cNvPr>
          <p:cNvSpPr txBox="1"/>
          <p:nvPr/>
        </p:nvSpPr>
        <p:spPr>
          <a:xfrm>
            <a:off x="10161072" y="1118874"/>
            <a:ext cx="17163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Black" panose="020B0A04020102020204"/>
                <a:ea typeface="+mn-ea"/>
                <a:cs typeface="+mn-cs"/>
              </a:rPr>
              <a:t>15,000 followers</a:t>
            </a:r>
          </a:p>
        </p:txBody>
      </p:sp>
      <p:sp>
        <p:nvSpPr>
          <p:cNvPr id="24" name="TextBox 23">
            <a:extLst>
              <a:ext uri="{FF2B5EF4-FFF2-40B4-BE49-F238E27FC236}">
                <a16:creationId xmlns:a16="http://schemas.microsoft.com/office/drawing/2014/main" id="{50E26E07-D120-4715-A6E1-313AF996F724}"/>
              </a:ext>
            </a:extLst>
          </p:cNvPr>
          <p:cNvSpPr txBox="1"/>
          <p:nvPr/>
        </p:nvSpPr>
        <p:spPr>
          <a:xfrm>
            <a:off x="10448847" y="5344030"/>
            <a:ext cx="14285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Data for 2020</a:t>
            </a:r>
          </a:p>
        </p:txBody>
      </p:sp>
    </p:spTree>
    <p:extLst>
      <p:ext uri="{BB962C8B-B14F-4D97-AF65-F5344CB8AC3E}">
        <p14:creationId xmlns:p14="http://schemas.microsoft.com/office/powerpoint/2010/main" val="26948690"/>
      </p:ext>
    </p:extLst>
  </p:cSld>
  <p:clrMapOvr>
    <a:masterClrMapping/>
  </p:clrMapOvr>
  <mc:AlternateContent xmlns:mc="http://schemas.openxmlformats.org/markup-compatibility/2006" xmlns:p14="http://schemas.microsoft.com/office/powerpoint/2010/main">
    <mc:Choice Requires="p14">
      <p:transition spd="slow" p14:dur="2000" advTm="31171"/>
    </mc:Choice>
    <mc:Fallback xmlns="">
      <p:transition spd="slow" advTm="31171"/>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29B799A6-28EA-402C-B99B-847F8E6DE6AC}"/>
              </a:ext>
            </a:extLst>
          </p:cNvPr>
          <p:cNvSpPr txBox="1"/>
          <p:nvPr/>
        </p:nvSpPr>
        <p:spPr>
          <a:xfrm>
            <a:off x="913872" y="1462435"/>
            <a:ext cx="6037021" cy="3746106"/>
          </a:xfrm>
          <a:prstGeom prst="rect">
            <a:avLst/>
          </a:prstGeom>
        </p:spPr>
        <p:txBody>
          <a:bodyPr rot="0" spcFirstLastPara="0" vert="horz"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Helplines &amp; Live chat on our website</a:t>
            </a: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Confidential emotional and practical support</a:t>
            </a: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Community based support, including 1:1 support and groups</a:t>
            </a: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Emergency accommodation </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Supporting people to stay safe in their own home</a:t>
            </a: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4" name="TextBox 2">
            <a:extLst>
              <a:ext uri="{FF2B5EF4-FFF2-40B4-BE49-F238E27FC236}">
                <a16:creationId xmlns:a16="http://schemas.microsoft.com/office/drawing/2014/main" id="{FA107910-0E1E-4119-92F8-FEBA6D0C24DA}"/>
              </a:ext>
            </a:extLst>
          </p:cNvPr>
          <p:cNvSpPr txBox="1"/>
          <p:nvPr/>
        </p:nvSpPr>
        <p:spPr>
          <a:xfrm>
            <a:off x="913872" y="637097"/>
            <a:ext cx="5203132" cy="761271"/>
          </a:xfrm>
          <a:prstGeom prst="rect">
            <a:avLst/>
          </a:prstGeom>
        </p:spPr>
        <p:txBody>
          <a:bodyPr rot="0" spcFirstLastPara="0" vert="horz"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a:ea typeface="+mn-ea"/>
                <a:cs typeface="+mn-cs"/>
              </a:rPr>
              <a:t>Our support services:</a:t>
            </a:r>
          </a:p>
        </p:txBody>
      </p:sp>
      <p:sp>
        <p:nvSpPr>
          <p:cNvPr id="5" name="Oval 4">
            <a:extLst>
              <a:ext uri="{FF2B5EF4-FFF2-40B4-BE49-F238E27FC236}">
                <a16:creationId xmlns:a16="http://schemas.microsoft.com/office/drawing/2014/main" id="{3B609449-8446-4B15-830F-6DAE91B765F9}"/>
              </a:ext>
            </a:extLst>
          </p:cNvPr>
          <p:cNvSpPr/>
          <p:nvPr/>
        </p:nvSpPr>
        <p:spPr>
          <a:xfrm>
            <a:off x="6875253" y="1519688"/>
            <a:ext cx="1595885" cy="1624639"/>
          </a:xfrm>
          <a:prstGeom prst="ellipse">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EE540BDF-91ED-41B0-B0CF-5C7A77E28869}"/>
              </a:ext>
            </a:extLst>
          </p:cNvPr>
          <p:cNvSpPr/>
          <p:nvPr/>
        </p:nvSpPr>
        <p:spPr>
          <a:xfrm>
            <a:off x="4502988" y="5042141"/>
            <a:ext cx="3364300" cy="3421808"/>
          </a:xfrm>
          <a:prstGeom prst="ellipse">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D544AA6F-9A50-4CD7-992B-45C6A24FCE7E}"/>
              </a:ext>
            </a:extLst>
          </p:cNvPr>
          <p:cNvSpPr/>
          <p:nvPr/>
        </p:nvSpPr>
        <p:spPr>
          <a:xfrm>
            <a:off x="7737893" y="3331233"/>
            <a:ext cx="2070338" cy="2099092"/>
          </a:xfrm>
          <a:prstGeom prst="ellipse">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193D151-CF1E-40A4-A29A-53A552AE9AAF}"/>
              </a:ext>
            </a:extLst>
          </p:cNvPr>
          <p:cNvSpPr/>
          <p:nvPr/>
        </p:nvSpPr>
        <p:spPr>
          <a:xfrm>
            <a:off x="-833889" y="4127738"/>
            <a:ext cx="2070338" cy="2099092"/>
          </a:xfrm>
          <a:prstGeom prst="ellipse">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Graphic 4" descr="Online meeting with solid fill">
            <a:extLst>
              <a:ext uri="{FF2B5EF4-FFF2-40B4-BE49-F238E27FC236}">
                <a16:creationId xmlns:a16="http://schemas.microsoft.com/office/drawing/2014/main" id="{91B72BF1-6A01-4980-8C09-3750B1A8B72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078857" y="1807980"/>
            <a:ext cx="1171349" cy="1156972"/>
          </a:xfrm>
          <a:prstGeom prst="rect">
            <a:avLst/>
          </a:prstGeom>
        </p:spPr>
      </p:pic>
      <p:pic>
        <p:nvPicPr>
          <p:cNvPr id="10" name="Graphic 6" descr="Meeting with solid fill">
            <a:extLst>
              <a:ext uri="{FF2B5EF4-FFF2-40B4-BE49-F238E27FC236}">
                <a16:creationId xmlns:a16="http://schemas.microsoft.com/office/drawing/2014/main" id="{777A1BC9-8D7A-4E7E-A0EE-45D39A7109B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7594" y="4423038"/>
            <a:ext cx="1489151" cy="1489151"/>
          </a:xfrm>
          <a:prstGeom prst="rect">
            <a:avLst/>
          </a:prstGeom>
        </p:spPr>
      </p:pic>
      <p:pic>
        <p:nvPicPr>
          <p:cNvPr id="11" name="Graphic 10" descr="Call centre with solid fill">
            <a:extLst>
              <a:ext uri="{FF2B5EF4-FFF2-40B4-BE49-F238E27FC236}">
                <a16:creationId xmlns:a16="http://schemas.microsoft.com/office/drawing/2014/main" id="{A6E69FAE-0917-4AC0-AD02-3F0B61BEA28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953512" y="3556117"/>
            <a:ext cx="1636734" cy="1636734"/>
          </a:xfrm>
          <a:prstGeom prst="rect">
            <a:avLst/>
          </a:prstGeom>
        </p:spPr>
      </p:pic>
      <p:pic>
        <p:nvPicPr>
          <p:cNvPr id="12" name="Graphic 9" descr="Phone Vibration outline">
            <a:extLst>
              <a:ext uri="{FF2B5EF4-FFF2-40B4-BE49-F238E27FC236}">
                <a16:creationId xmlns:a16="http://schemas.microsoft.com/office/drawing/2014/main" id="{69B32C30-8408-4A41-AF57-5E1A407651F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155045" y="5539738"/>
            <a:ext cx="2068865" cy="2054487"/>
          </a:xfrm>
          <a:prstGeom prst="rect">
            <a:avLst/>
          </a:prstGeom>
        </p:spPr>
      </p:pic>
      <p:sp>
        <p:nvSpPr>
          <p:cNvPr id="13" name="Oval 12">
            <a:extLst>
              <a:ext uri="{FF2B5EF4-FFF2-40B4-BE49-F238E27FC236}">
                <a16:creationId xmlns:a16="http://schemas.microsoft.com/office/drawing/2014/main" id="{F5EDCDBC-B5D5-4293-B56E-C5169EFFD273}"/>
              </a:ext>
            </a:extLst>
          </p:cNvPr>
          <p:cNvSpPr/>
          <p:nvPr/>
        </p:nvSpPr>
        <p:spPr>
          <a:xfrm>
            <a:off x="9046234" y="-895708"/>
            <a:ext cx="4241318" cy="4327581"/>
          </a:xfrm>
          <a:prstGeom prst="ellipse">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Graphic 11" descr="Work from home Wi-Fi outline">
            <a:extLst>
              <a:ext uri="{FF2B5EF4-FFF2-40B4-BE49-F238E27FC236}">
                <a16:creationId xmlns:a16="http://schemas.microsoft.com/office/drawing/2014/main" id="{A87F2F45-1173-4D4F-AC59-2A1A924FC517}"/>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9469156" y="-349392"/>
            <a:ext cx="3241722" cy="3241722"/>
          </a:xfrm>
          <a:prstGeom prst="rect">
            <a:avLst/>
          </a:prstGeom>
        </p:spPr>
      </p:pic>
      <p:sp>
        <p:nvSpPr>
          <p:cNvPr id="15" name="Oval 14">
            <a:extLst>
              <a:ext uri="{FF2B5EF4-FFF2-40B4-BE49-F238E27FC236}">
                <a16:creationId xmlns:a16="http://schemas.microsoft.com/office/drawing/2014/main" id="{75941719-D07D-4C08-A0C2-0C39556B1B0B}"/>
              </a:ext>
            </a:extLst>
          </p:cNvPr>
          <p:cNvSpPr/>
          <p:nvPr/>
        </p:nvSpPr>
        <p:spPr>
          <a:xfrm>
            <a:off x="10167667" y="4165121"/>
            <a:ext cx="3119885" cy="3191771"/>
          </a:xfrm>
          <a:prstGeom prst="ellipse">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Graphic 5" descr="Boardroom with solid fill">
            <a:extLst>
              <a:ext uri="{FF2B5EF4-FFF2-40B4-BE49-F238E27FC236}">
                <a16:creationId xmlns:a16="http://schemas.microsoft.com/office/drawing/2014/main" id="{DC66F232-39CD-433B-BA73-5BCFA43B3D99}"/>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0420475" y="4381882"/>
            <a:ext cx="2614515" cy="2600138"/>
          </a:xfrm>
          <a:prstGeom prst="rect">
            <a:avLst/>
          </a:prstGeom>
        </p:spPr>
      </p:pic>
    </p:spTree>
    <p:extLst>
      <p:ext uri="{BB962C8B-B14F-4D97-AF65-F5344CB8AC3E}">
        <p14:creationId xmlns:p14="http://schemas.microsoft.com/office/powerpoint/2010/main" val="815882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953ACF-AF7D-4573-BAAE-A1681F2DC21A}"/>
              </a:ext>
            </a:extLst>
          </p:cNvPr>
          <p:cNvPicPr>
            <a:picLocks noChangeAspect="1"/>
          </p:cNvPicPr>
          <p:nvPr/>
        </p:nvPicPr>
        <p:blipFill>
          <a:blip r:embed="rId2"/>
          <a:stretch>
            <a:fillRect/>
          </a:stretch>
        </p:blipFill>
        <p:spPr>
          <a:xfrm>
            <a:off x="5306290" y="-4133"/>
            <a:ext cx="5694218" cy="6866266"/>
          </a:xfrm>
          <a:prstGeom prst="rect">
            <a:avLst/>
          </a:prstGeom>
        </p:spPr>
      </p:pic>
      <p:sp>
        <p:nvSpPr>
          <p:cNvPr id="3" name="Title 1">
            <a:extLst>
              <a:ext uri="{FF2B5EF4-FFF2-40B4-BE49-F238E27FC236}">
                <a16:creationId xmlns:a16="http://schemas.microsoft.com/office/drawing/2014/main" id="{613ECA23-4BCC-4E6E-9FB5-FAEBCD1B55E5}"/>
              </a:ext>
            </a:extLst>
          </p:cNvPr>
          <p:cNvSpPr>
            <a:spLocks noGrp="1"/>
          </p:cNvSpPr>
          <p:nvPr/>
        </p:nvSpPr>
        <p:spPr>
          <a:xfrm>
            <a:off x="493200" y="457200"/>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762B79"/>
                </a:solidFill>
                <a:effectLst/>
                <a:uLnTx/>
                <a:uFillTx/>
                <a:latin typeface="Arial Black" panose="020B0A04020102020204"/>
                <a:ea typeface="+mj-ea"/>
                <a:cs typeface="+mj-cs"/>
              </a:rPr>
              <a:t>Specialist support</a:t>
            </a:r>
          </a:p>
        </p:txBody>
      </p:sp>
      <p:sp>
        <p:nvSpPr>
          <p:cNvPr id="4" name="Text Placeholder 3">
            <a:extLst>
              <a:ext uri="{FF2B5EF4-FFF2-40B4-BE49-F238E27FC236}">
                <a16:creationId xmlns:a16="http://schemas.microsoft.com/office/drawing/2014/main" id="{FAE2BB18-F99E-4ADA-9910-9BB4B1AC08CC}"/>
              </a:ext>
            </a:extLst>
          </p:cNvPr>
          <p:cNvSpPr>
            <a:spLocks noGrp="1"/>
          </p:cNvSpPr>
          <p:nvPr/>
        </p:nvSpPr>
        <p:spPr>
          <a:xfrm>
            <a:off x="493200" y="2229928"/>
            <a:ext cx="4219784" cy="3724886"/>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Sans-Serif"/>
              <a:buChar char="•"/>
              <a:tabLst/>
              <a:defRPr/>
            </a:pPr>
            <a:r>
              <a:rPr kumimoji="0" lang="en-GB" sz="2800" b="0" i="0" u="none" strike="noStrike" kern="1200" cap="none" spc="0" normalizeH="0" baseline="0" noProof="0">
                <a:ln>
                  <a:noFill/>
                </a:ln>
                <a:solidFill>
                  <a:srgbClr val="000000">
                    <a:lumMod val="95000"/>
                    <a:lumOff val="5000"/>
                  </a:srgbClr>
                </a:solidFill>
                <a:effectLst/>
                <a:uLnTx/>
                <a:uFillTx/>
                <a:latin typeface="Arial" panose="020B0604020202020204"/>
                <a:ea typeface="+mn-ea"/>
                <a:cs typeface="Arial"/>
              </a:rPr>
              <a:t>Specialist support for LGBT+, Black, Asian and </a:t>
            </a:r>
            <a:r>
              <a:rPr kumimoji="0" lang="en-GB" sz="2800" b="0" i="0" u="none" strike="noStrike" kern="1200" cap="none" spc="0" normalizeH="0" baseline="0" noProof="0" err="1">
                <a:ln>
                  <a:noFill/>
                </a:ln>
                <a:solidFill>
                  <a:srgbClr val="000000">
                    <a:lumMod val="95000"/>
                    <a:lumOff val="5000"/>
                  </a:srgbClr>
                </a:solidFill>
                <a:effectLst/>
                <a:uLnTx/>
                <a:uFillTx/>
                <a:latin typeface="Arial" panose="020B0604020202020204"/>
                <a:ea typeface="+mn-ea"/>
                <a:cs typeface="Arial"/>
              </a:rPr>
              <a:t>Minoritised</a:t>
            </a:r>
            <a:r>
              <a:rPr kumimoji="0" lang="en-GB" sz="2800" b="0" i="0" u="none" strike="noStrike" kern="1200" cap="none" spc="0" normalizeH="0" baseline="0" noProof="0">
                <a:ln>
                  <a:noFill/>
                </a:ln>
                <a:solidFill>
                  <a:srgbClr val="000000">
                    <a:lumMod val="95000"/>
                    <a:lumOff val="5000"/>
                  </a:srgbClr>
                </a:solidFill>
                <a:effectLst/>
                <a:uLnTx/>
                <a:uFillTx/>
                <a:latin typeface="Arial" panose="020B0604020202020204"/>
                <a:ea typeface="+mn-ea"/>
                <a:cs typeface="Arial"/>
              </a:rPr>
              <a:t> ethnic people</a:t>
            </a:r>
            <a:endParaRPr kumimoji="0" lang="en-US" sz="2800" b="0" i="0" u="none" strike="noStrike" kern="1200" cap="none" spc="0" normalizeH="0" baseline="0" noProof="0">
              <a:ln>
                <a:noFill/>
              </a:ln>
              <a:solidFill>
                <a:srgbClr val="000000">
                  <a:lumMod val="95000"/>
                  <a:lumOff val="5000"/>
                </a:srgbClr>
              </a:solidFill>
              <a:effectLst/>
              <a:uLnTx/>
              <a:uFillTx/>
              <a:latin typeface="Arial" panose="020B0604020202020204"/>
              <a:ea typeface="+mn-lt"/>
              <a:cs typeface="Arial" panose="020B0604020202020204"/>
            </a:endParaRPr>
          </a:p>
          <a:p>
            <a:pPr marL="285750" marR="0" lvl="0" indent="-285750" algn="l" defTabSz="914400" rtl="0" eaLnBrk="1" fontAlgn="auto" latinLnBrk="0" hangingPunct="1">
              <a:lnSpc>
                <a:spcPct val="100000"/>
              </a:lnSpc>
              <a:spcBef>
                <a:spcPts val="1000"/>
              </a:spcBef>
              <a:spcAft>
                <a:spcPts val="0"/>
              </a:spcAft>
              <a:buClrTx/>
              <a:buSzTx/>
              <a:buFont typeface="Arial,Sans-Serif"/>
              <a:buChar char="•"/>
              <a:tabLst/>
              <a:defRPr/>
            </a:pPr>
            <a:r>
              <a:rPr kumimoji="0" lang="en-GB" sz="2800" b="0" i="0" u="none" strike="noStrike" kern="1200" cap="none" spc="0" normalizeH="0" baseline="0" noProof="0">
                <a:ln>
                  <a:noFill/>
                </a:ln>
                <a:solidFill>
                  <a:srgbClr val="000000">
                    <a:lumMod val="95000"/>
                    <a:lumOff val="5000"/>
                  </a:srgbClr>
                </a:solidFill>
                <a:effectLst/>
                <a:uLnTx/>
                <a:uFillTx/>
                <a:latin typeface="Arial" panose="020B0604020202020204"/>
                <a:ea typeface="+mn-ea"/>
                <a:cs typeface="Arial"/>
              </a:rPr>
              <a:t>Dedicated Health and Mental Health practitioners </a:t>
            </a:r>
          </a:p>
          <a:p>
            <a:pPr marL="285750" marR="0" lvl="0" indent="-285750" algn="l" defTabSz="914400" rtl="0" eaLnBrk="1" fontAlgn="auto" latinLnBrk="0" hangingPunct="1">
              <a:lnSpc>
                <a:spcPct val="100000"/>
              </a:lnSpc>
              <a:spcBef>
                <a:spcPts val="1000"/>
              </a:spcBef>
              <a:spcAft>
                <a:spcPts val="0"/>
              </a:spcAft>
              <a:buClrTx/>
              <a:buSzTx/>
              <a:buFont typeface="Arial,Sans-Serif"/>
              <a:buChar char="•"/>
              <a:tabLst/>
              <a:defRPr/>
            </a:pPr>
            <a:r>
              <a:rPr kumimoji="0" lang="en-GB" sz="2800" b="0" i="0" u="none" strike="noStrike" kern="1200" cap="none" spc="0" normalizeH="0" baseline="0" noProof="0">
                <a:ln>
                  <a:noFill/>
                </a:ln>
                <a:solidFill>
                  <a:srgbClr val="000000">
                    <a:lumMod val="95000"/>
                    <a:lumOff val="5000"/>
                  </a:srgbClr>
                </a:solidFill>
                <a:effectLst/>
                <a:uLnTx/>
                <a:uFillTx/>
                <a:latin typeface="Arial" panose="020B0604020202020204"/>
                <a:ea typeface="+mn-ea"/>
                <a:cs typeface="Arial"/>
              </a:rPr>
              <a:t>Support for disabled people and those with learning disabilities, visual and hearing difficulties</a:t>
            </a:r>
          </a:p>
          <a:p>
            <a:pPr marL="285750" marR="0" lvl="0" indent="-285750" algn="l" defTabSz="914400" rtl="0" eaLnBrk="1" fontAlgn="auto" latinLnBrk="0" hangingPunct="1">
              <a:lnSpc>
                <a:spcPct val="100000"/>
              </a:lnSpc>
              <a:spcBef>
                <a:spcPts val="1000"/>
              </a:spcBef>
              <a:spcAft>
                <a:spcPts val="0"/>
              </a:spcAft>
              <a:buClrTx/>
              <a:buSzTx/>
              <a:buFont typeface="Arial,Sans-Serif"/>
              <a:buChar char="•"/>
              <a:tabLst/>
              <a:defRPr/>
            </a:pPr>
            <a:r>
              <a:rPr kumimoji="0" lang="en-GB" sz="2800" b="0" i="0" u="none" strike="noStrike" kern="1200" cap="none" spc="0" normalizeH="0" baseline="0" noProof="0">
                <a:ln>
                  <a:noFill/>
                </a:ln>
                <a:solidFill>
                  <a:srgbClr val="000000">
                    <a:lumMod val="95000"/>
                    <a:lumOff val="5000"/>
                  </a:srgbClr>
                </a:solidFill>
                <a:effectLst/>
                <a:uLnTx/>
                <a:uFillTx/>
                <a:latin typeface="Arial" panose="020B0604020202020204"/>
                <a:ea typeface="+mn-ea"/>
                <a:cs typeface="Arial"/>
              </a:rPr>
              <a:t>Support for those selling or exchange sex</a:t>
            </a:r>
          </a:p>
        </p:txBody>
      </p:sp>
    </p:spTree>
    <p:extLst>
      <p:ext uri="{BB962C8B-B14F-4D97-AF65-F5344CB8AC3E}">
        <p14:creationId xmlns:p14="http://schemas.microsoft.com/office/powerpoint/2010/main" val="3149666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8766EB-2D8A-47EF-B2F5-793D8F6F9E65}"/>
              </a:ext>
            </a:extLst>
          </p:cNvPr>
          <p:cNvSpPr>
            <a:spLocks noGrp="1"/>
          </p:cNvSpPr>
          <p:nvPr>
            <p:ph sz="quarter" idx="10"/>
          </p:nvPr>
        </p:nvSpPr>
        <p:spPr>
          <a:solidFill>
            <a:srgbClr val="762B79">
              <a:alpha val="83137"/>
            </a:srgbClr>
          </a:solidFill>
        </p:spPr>
        <p:txBody>
          <a:bodyPr>
            <a:normAutofit fontScale="70000" lnSpcReduction="20000"/>
          </a:bodyPr>
          <a:lstStyle/>
          <a:p>
            <a:pPr lvl="0">
              <a:spcBef>
                <a:spcPts val="0"/>
              </a:spcBef>
            </a:pPr>
            <a:r>
              <a:rPr lang="en-US" sz="5100">
                <a:ea typeface="Raleway"/>
                <a:cs typeface="Raleway"/>
                <a:sym typeface="Raleway"/>
              </a:rPr>
              <a:t>Children and Young People</a:t>
            </a:r>
          </a:p>
          <a:p>
            <a:pPr lvl="0">
              <a:spcBef>
                <a:spcPts val="0"/>
              </a:spcBef>
            </a:pPr>
            <a:endParaRPr lang="en-US">
              <a:ea typeface="Raleway"/>
              <a:cs typeface="Raleway"/>
              <a:sym typeface="Raleway"/>
            </a:endParaRPr>
          </a:p>
          <a:p>
            <a:pPr lvl="0">
              <a:spcBef>
                <a:spcPts val="0"/>
              </a:spcBef>
            </a:pPr>
            <a:r>
              <a:rPr lang="en-US" b="0">
                <a:ea typeface="Raleway"/>
                <a:cs typeface="Raleway"/>
                <a:sym typeface="Raleway"/>
              </a:rPr>
              <a:t>Children are often the hidden victims of domestic abuse, IDAS offer support through their Outreach teams and within refuge.</a:t>
            </a:r>
          </a:p>
          <a:p>
            <a:pPr lvl="0">
              <a:spcBef>
                <a:spcPts val="0"/>
              </a:spcBef>
            </a:pPr>
            <a:endParaRPr lang="en-US" b="0">
              <a:ea typeface="Raleway"/>
              <a:cs typeface="Raleway"/>
              <a:sym typeface="Raleway"/>
            </a:endParaRPr>
          </a:p>
          <a:p>
            <a:r>
              <a:rPr lang="en-US" b="0">
                <a:ea typeface="Raleway"/>
                <a:cs typeface="Raleway"/>
                <a:sym typeface="Raleway"/>
              </a:rPr>
              <a:t>IDAS run the RESPECT </a:t>
            </a:r>
            <a:r>
              <a:rPr lang="en-US" b="0" err="1">
                <a:ea typeface="Raleway"/>
                <a:cs typeface="Raleway"/>
                <a:sym typeface="Raleway"/>
              </a:rPr>
              <a:t>programme</a:t>
            </a:r>
            <a:r>
              <a:rPr lang="en-US" b="0">
                <a:ea typeface="Raleway"/>
                <a:cs typeface="Raleway"/>
                <a:sym typeface="Raleway"/>
              </a:rPr>
              <a:t> across North Yorkshire which can help children who are being abusive to their parents.</a:t>
            </a:r>
          </a:p>
          <a:p>
            <a:endParaRPr lang="en-GB"/>
          </a:p>
        </p:txBody>
      </p:sp>
    </p:spTree>
    <p:extLst>
      <p:ext uri="{BB962C8B-B14F-4D97-AF65-F5344CB8AC3E}">
        <p14:creationId xmlns:p14="http://schemas.microsoft.com/office/powerpoint/2010/main" val="790507962"/>
      </p:ext>
    </p:extLst>
  </p:cSld>
  <p:clrMapOvr>
    <a:masterClrMapping/>
  </p:clrMapOvr>
  <mc:AlternateContent xmlns:mc="http://schemas.openxmlformats.org/markup-compatibility/2006" xmlns:p14="http://schemas.microsoft.com/office/powerpoint/2010/main">
    <mc:Choice Requires="p14">
      <p:transition spd="slow" p14:dur="2000" advTm="25551"/>
    </mc:Choice>
    <mc:Fallback xmlns="">
      <p:transition spd="slow" advTm="25551"/>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31E7-38FD-4A2D-BED8-71011D5AD630}"/>
              </a:ext>
            </a:extLst>
          </p:cNvPr>
          <p:cNvSpPr>
            <a:spLocks noGrp="1"/>
          </p:cNvSpPr>
          <p:nvPr/>
        </p:nvSpPr>
        <p:spPr>
          <a:xfrm>
            <a:off x="493200" y="457200"/>
            <a:ext cx="3932237" cy="1600200"/>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Arial Black" panose="020B0A04020102020204"/>
                <a:ea typeface="+mj-ea"/>
                <a:cs typeface="+mj-cs"/>
              </a:rPr>
              <a:t>Preventative work with children and young people</a:t>
            </a:r>
          </a:p>
        </p:txBody>
      </p:sp>
      <p:sp>
        <p:nvSpPr>
          <p:cNvPr id="3" name="Text Placeholder 3">
            <a:extLst>
              <a:ext uri="{FF2B5EF4-FFF2-40B4-BE49-F238E27FC236}">
                <a16:creationId xmlns:a16="http://schemas.microsoft.com/office/drawing/2014/main" id="{99E5E0A1-2D77-44A4-A6F2-71A775242047}"/>
              </a:ext>
            </a:extLst>
          </p:cNvPr>
          <p:cNvSpPr>
            <a:spLocks noGrp="1"/>
          </p:cNvSpPr>
          <p:nvPr/>
        </p:nvSpPr>
        <p:spPr>
          <a:xfrm>
            <a:off x="493200" y="2287438"/>
            <a:ext cx="3932237" cy="372488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a:rPr>
              <a:t>Working with Grant funders, including ASDA Foundation we are working on delivering work in schools.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a:rPr>
              <a:t>This includes co-producing resources with children and young people with the support of our partners Haven.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a:rPr>
              <a:t>The project is called 'All About 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a:rPr>
              <a:t>We have experience of delivering work in schools and are looking forward to working with children and young people on resources and toolkits for staff.</a:t>
            </a:r>
          </a:p>
        </p:txBody>
      </p:sp>
      <p:pic>
        <p:nvPicPr>
          <p:cNvPr id="4" name="Picture 4" descr="A picture containing person, indoor, ceiling, people&#10;&#10;Description automatically generated">
            <a:extLst>
              <a:ext uri="{FF2B5EF4-FFF2-40B4-BE49-F238E27FC236}">
                <a16:creationId xmlns:a16="http://schemas.microsoft.com/office/drawing/2014/main" id="{1FAAF62B-89ED-427F-A9CC-84D91CBD1F85}"/>
              </a:ext>
            </a:extLst>
          </p:cNvPr>
          <p:cNvPicPr>
            <a:picLocks noChangeAspect="1"/>
          </p:cNvPicPr>
          <p:nvPr/>
        </p:nvPicPr>
        <p:blipFill>
          <a:blip r:embed="rId2"/>
          <a:stretch>
            <a:fillRect/>
          </a:stretch>
        </p:blipFill>
        <p:spPr>
          <a:xfrm>
            <a:off x="5029200" y="-6926"/>
            <a:ext cx="5708071" cy="6899562"/>
          </a:xfrm>
          <a:prstGeom prst="rect">
            <a:avLst/>
          </a:prstGeom>
        </p:spPr>
      </p:pic>
    </p:spTree>
    <p:extLst>
      <p:ext uri="{BB962C8B-B14F-4D97-AF65-F5344CB8AC3E}">
        <p14:creationId xmlns:p14="http://schemas.microsoft.com/office/powerpoint/2010/main" val="3233265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3ED8-0E41-48FE-BE56-4E3FDF5BF8DE}"/>
              </a:ext>
            </a:extLst>
          </p:cNvPr>
          <p:cNvSpPr>
            <a:spLocks noGrp="1"/>
          </p:cNvSpPr>
          <p:nvPr>
            <p:ph type="title"/>
          </p:nvPr>
        </p:nvSpPr>
        <p:spPr>
          <a:xfrm>
            <a:off x="493200" y="815926"/>
            <a:ext cx="3932237" cy="2475914"/>
          </a:xfrm>
        </p:spPr>
        <p:txBody>
          <a:bodyPr>
            <a:normAutofit/>
          </a:bodyPr>
          <a:lstStyle/>
          <a:p>
            <a:r>
              <a:rPr lang="en-GB">
                <a:ea typeface="+mj-lt"/>
                <a:cs typeface="+mj-lt"/>
              </a:rPr>
              <a:t>Multi Agency Whole Family Approach (MAWFA)</a:t>
            </a:r>
            <a:endParaRPr lang="en-GB"/>
          </a:p>
        </p:txBody>
      </p:sp>
      <p:pic>
        <p:nvPicPr>
          <p:cNvPr id="6" name="Picture Placeholder 5" descr="A picture containing text, indoor&#10;&#10;Description automatically generated">
            <a:extLst>
              <a:ext uri="{FF2B5EF4-FFF2-40B4-BE49-F238E27FC236}">
                <a16:creationId xmlns:a16="http://schemas.microsoft.com/office/drawing/2014/main" id="{779DE756-94E3-4E8D-904B-42A9798B92C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6FBE483-7783-4767-BD94-D9816CDA5BDE}"/>
              </a:ext>
            </a:extLst>
          </p:cNvPr>
          <p:cNvSpPr>
            <a:spLocks noGrp="1"/>
          </p:cNvSpPr>
          <p:nvPr>
            <p:ph type="body" sz="half" idx="2"/>
          </p:nvPr>
        </p:nvSpPr>
        <p:spPr>
          <a:xfrm>
            <a:off x="493200" y="3689253"/>
            <a:ext cx="3932237" cy="1234440"/>
          </a:xfrm>
        </p:spPr>
        <p:txBody>
          <a:bodyPr>
            <a:noAutofit/>
          </a:bodyPr>
          <a:lstStyle/>
          <a:p>
            <a:pPr marL="342900" indent="-342900">
              <a:buFont typeface="Arial" panose="020B0604020202020204" pitchFamily="34" charset="0"/>
              <a:buChar char="•"/>
            </a:pPr>
            <a:r>
              <a:rPr lang="en-GB" sz="3200"/>
              <a:t>What it is </a:t>
            </a:r>
          </a:p>
          <a:p>
            <a:pPr marL="342900" indent="-342900">
              <a:buFont typeface="Arial" panose="020B0604020202020204" pitchFamily="34" charset="0"/>
              <a:buChar char="•"/>
            </a:pPr>
            <a:r>
              <a:rPr lang="en-GB" sz="3200"/>
              <a:t>How it will work </a:t>
            </a:r>
          </a:p>
          <a:p>
            <a:pPr marL="342900" indent="-342900">
              <a:buFont typeface="Arial" panose="020B0604020202020204" pitchFamily="34" charset="0"/>
              <a:buChar char="•"/>
            </a:pPr>
            <a:r>
              <a:rPr lang="en-GB" sz="3200"/>
              <a:t>How to refer into it</a:t>
            </a:r>
          </a:p>
          <a:p>
            <a:endParaRPr lang="en-GB" sz="3200"/>
          </a:p>
        </p:txBody>
      </p:sp>
    </p:spTree>
    <p:extLst>
      <p:ext uri="{BB962C8B-B14F-4D97-AF65-F5344CB8AC3E}">
        <p14:creationId xmlns:p14="http://schemas.microsoft.com/office/powerpoint/2010/main" val="3858589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FD6A-8C68-5C4E-A0C2-E991EF5265F7}"/>
              </a:ext>
            </a:extLst>
          </p:cNvPr>
          <p:cNvSpPr>
            <a:spLocks noGrp="1"/>
          </p:cNvSpPr>
          <p:nvPr>
            <p:ph type="title"/>
          </p:nvPr>
        </p:nvSpPr>
        <p:spPr>
          <a:xfrm>
            <a:off x="493201" y="457200"/>
            <a:ext cx="5724512" cy="1076178"/>
          </a:xfrm>
        </p:spPr>
        <p:txBody>
          <a:bodyPr>
            <a:normAutofit fontScale="90000"/>
          </a:bodyPr>
          <a:lstStyle/>
          <a:p>
            <a:r>
              <a:rPr lang="en-GB">
                <a:solidFill>
                  <a:srgbClr val="762B79"/>
                </a:solidFill>
                <a:ea typeface="+mj-lt"/>
                <a:cs typeface="+mj-lt"/>
              </a:rPr>
              <a:t>Multi Agency Whole Family Approach (MAWFA)</a:t>
            </a:r>
            <a:endParaRPr lang="en-US">
              <a:solidFill>
                <a:srgbClr val="762B79"/>
              </a:solidFill>
            </a:endParaRPr>
          </a:p>
        </p:txBody>
      </p:sp>
      <p:sp>
        <p:nvSpPr>
          <p:cNvPr id="4" name="Text Placeholder 3">
            <a:extLst>
              <a:ext uri="{FF2B5EF4-FFF2-40B4-BE49-F238E27FC236}">
                <a16:creationId xmlns:a16="http://schemas.microsoft.com/office/drawing/2014/main" id="{0F6BC863-8C8C-7F40-9911-F6FC81AEDB1D}"/>
              </a:ext>
            </a:extLst>
          </p:cNvPr>
          <p:cNvSpPr>
            <a:spLocks noGrp="1"/>
          </p:cNvSpPr>
          <p:nvPr>
            <p:ph type="body" sz="half" idx="2"/>
          </p:nvPr>
        </p:nvSpPr>
        <p:spPr>
          <a:xfrm>
            <a:off x="493200" y="1716567"/>
            <a:ext cx="5384349" cy="4402879"/>
          </a:xfrm>
        </p:spPr>
        <p:txBody>
          <a:bodyPr vert="horz" lIns="91440" tIns="45720" rIns="91440" bIns="45720" rtlCol="0" anchor="t">
            <a:noAutofit/>
          </a:bodyPr>
          <a:lstStyle/>
          <a:p>
            <a:r>
              <a:rPr lang="en-GB" sz="2400"/>
              <a:t>A whole for family approach working with parents and young people aged 10 - 18</a:t>
            </a:r>
          </a:p>
          <a:p>
            <a:endParaRPr lang="en-GB" sz="2400"/>
          </a:p>
          <a:p>
            <a:r>
              <a:rPr lang="en-GB" sz="2400"/>
              <a:t>Offering tailored support directly to children, young people, their parent/s or guardian/s </a:t>
            </a:r>
            <a:endParaRPr lang="en-GB" sz="2400">
              <a:cs typeface="Arial"/>
            </a:endParaRPr>
          </a:p>
          <a:p>
            <a:endParaRPr lang="en-GB" sz="2400"/>
          </a:p>
          <a:p>
            <a:r>
              <a:rPr lang="en-GB" sz="2400"/>
              <a:t>OR by supporting work delivered by a partner agency with IDAS as the 'Lead Expert' regarding domestic abuse.</a:t>
            </a:r>
            <a:endParaRPr lang="en-GB" sz="2400">
              <a:cs typeface="Arial"/>
            </a:endParaRPr>
          </a:p>
        </p:txBody>
      </p:sp>
      <p:pic>
        <p:nvPicPr>
          <p:cNvPr id="3" name="Picture 5" descr="Text&#10;&#10;Description automatically generated">
            <a:extLst>
              <a:ext uri="{FF2B5EF4-FFF2-40B4-BE49-F238E27FC236}">
                <a16:creationId xmlns:a16="http://schemas.microsoft.com/office/drawing/2014/main" id="{80ACA0B5-729E-4E7E-95A1-674939BAF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00000">
            <a:off x="7059467" y="756341"/>
            <a:ext cx="3792747" cy="5347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976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Our vision  </a:t>
            </a:r>
            <a:br>
              <a:rPr lang="en-GB" dirty="0" smtClean="0"/>
            </a:br>
            <a:r>
              <a:rPr lang="en-GB" dirty="0" smtClean="0"/>
              <a:t>Every conversation starts with the Child   </a:t>
            </a:r>
            <a:endParaRPr lang="en-GB" dirty="0"/>
          </a:p>
        </p:txBody>
      </p:sp>
      <p:sp>
        <p:nvSpPr>
          <p:cNvPr id="3" name="Content Placeholder 2"/>
          <p:cNvSpPr>
            <a:spLocks noGrp="1"/>
          </p:cNvSpPr>
          <p:nvPr>
            <p:ph idx="1"/>
          </p:nvPr>
        </p:nvSpPr>
        <p:spPr>
          <a:xfrm>
            <a:off x="677334" y="2160589"/>
            <a:ext cx="8596668" cy="4314639"/>
          </a:xfrm>
        </p:spPr>
        <p:txBody>
          <a:bodyPr>
            <a:normAutofit lnSpcReduction="10000"/>
          </a:bodyPr>
          <a:lstStyle/>
          <a:p>
            <a:endParaRPr lang="en-GB" dirty="0" smtClean="0"/>
          </a:p>
          <a:p>
            <a:r>
              <a:rPr lang="en-GB" sz="2000" dirty="0" smtClean="0"/>
              <a:t>Our </a:t>
            </a:r>
            <a:r>
              <a:rPr lang="en-GB" sz="2000" dirty="0"/>
              <a:t>approach is rooted in the belief that targeting the right support at an earlier stage is likely to be more effective, less resource intensive and help avoid circumstances escalating to a point of crisis</a:t>
            </a:r>
            <a:r>
              <a:rPr lang="en-GB" sz="2000" dirty="0" smtClean="0"/>
              <a:t>.</a:t>
            </a:r>
          </a:p>
          <a:p>
            <a:r>
              <a:rPr lang="en-GB" sz="2000" dirty="0"/>
              <a:t>Support and intervention starts in the local community and within universal service to achieve better outcomes for </a:t>
            </a:r>
            <a:r>
              <a:rPr lang="en-GB" sz="2000" dirty="0" smtClean="0"/>
              <a:t>children by early help assessment and team around the child and family.   </a:t>
            </a:r>
            <a:endParaRPr lang="en-GB" sz="2000" dirty="0"/>
          </a:p>
          <a:p>
            <a:r>
              <a:rPr lang="en-GB" sz="2000" dirty="0"/>
              <a:t>The right support at the right level of </a:t>
            </a:r>
            <a:r>
              <a:rPr lang="en-GB" sz="2000" dirty="0" smtClean="0"/>
              <a:t>need. </a:t>
            </a:r>
            <a:endParaRPr lang="en-GB" sz="2000" dirty="0"/>
          </a:p>
          <a:p>
            <a:r>
              <a:rPr lang="en-GB" sz="2000" dirty="0" smtClean="0"/>
              <a:t>All children with additional needs who require support should experience a seamless service in which one practitioner already involved with a child takes a lead role to ensure services are co-ordinated in achieving intended outcomes at the earliest opportunity possible. </a:t>
            </a:r>
          </a:p>
          <a:p>
            <a:endParaRPr lang="en-GB" dirty="0" smtClean="0"/>
          </a:p>
        </p:txBody>
      </p:sp>
    </p:spTree>
    <p:extLst>
      <p:ext uri="{BB962C8B-B14F-4D97-AF65-F5344CB8AC3E}">
        <p14:creationId xmlns:p14="http://schemas.microsoft.com/office/powerpoint/2010/main" val="4041071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2">
            <a:extLst>
              <a:ext uri="{FF2B5EF4-FFF2-40B4-BE49-F238E27FC236}">
                <a16:creationId xmlns:a16="http://schemas.microsoft.com/office/drawing/2014/main" id="{55931301-4BDD-4A84-9512-EC3857D16D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3B7F0231-28B0-4FA4-9708-84DF4EF143C9}"/>
              </a:ext>
            </a:extLst>
          </p:cNvPr>
          <p:cNvSpPr txBox="1"/>
          <p:nvPr/>
        </p:nvSpPr>
        <p:spPr>
          <a:xfrm>
            <a:off x="7330327" y="1327145"/>
            <a:ext cx="4037849" cy="444725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762B79"/>
                </a:solidFill>
                <a:effectLst/>
                <a:uLnTx/>
                <a:uFillTx/>
                <a:latin typeface="Arial" panose="020B0604020202020204"/>
                <a:ea typeface="+mn-ea"/>
                <a:cs typeface="+mn-cs"/>
              </a:rPr>
              <a:t>Strand 1</a:t>
            </a:r>
            <a:endParaRPr kumimoji="0" lang="en-US" sz="2400" b="0" i="0" u="none" strike="noStrike" kern="1200" cap="none" spc="0" normalizeH="0" baseline="0" noProof="0">
              <a:ln>
                <a:noFill/>
              </a:ln>
              <a:solidFill>
                <a:srgbClr val="762B79"/>
              </a:solidFill>
              <a:effectLst/>
              <a:uLnTx/>
              <a:uFillTx/>
              <a:latin typeface="Arial" panose="020B0604020202020204"/>
              <a:ea typeface="+mn-ea"/>
              <a:cs typeface="Arial"/>
            </a:endParaRP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Support for children and young people impacted by domestic abuse taking a multi-agency, whole family approach</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228600" algn="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762B79"/>
                </a:solidFill>
                <a:effectLst/>
                <a:uLnTx/>
                <a:uFillTx/>
                <a:latin typeface="Arial" panose="020B0604020202020204"/>
                <a:ea typeface="+mn-ea"/>
                <a:cs typeface="+mn-cs"/>
              </a:rPr>
              <a:t>Strand 2</a:t>
            </a:r>
            <a:endParaRPr kumimoji="0" lang="en-US" sz="2400" b="1" i="0" u="none" strike="noStrike" kern="1200" cap="none" spc="0" normalizeH="0" baseline="0" noProof="0">
              <a:ln>
                <a:noFill/>
              </a:ln>
              <a:solidFill>
                <a:srgbClr val="762B79"/>
              </a:solidFill>
              <a:effectLst/>
              <a:uLnTx/>
              <a:uFillTx/>
              <a:latin typeface="Arial" panose="020B0604020202020204"/>
              <a:ea typeface="+mn-ea"/>
              <a:cs typeface="Arial"/>
            </a:endParaRP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Rapid research, ongoing evaluation and development to deliver an effective service that is evidence based.</a:t>
            </a:r>
            <a:endParaRPr kumimoji="0" lang="en-US" sz="2400" b="1"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Tree>
    <p:extLst>
      <p:ext uri="{BB962C8B-B14F-4D97-AF65-F5344CB8AC3E}">
        <p14:creationId xmlns:p14="http://schemas.microsoft.com/office/powerpoint/2010/main" val="28972897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F18E-A13C-43C6-B66E-18ADE02B40EB}"/>
              </a:ext>
            </a:extLst>
          </p:cNvPr>
          <p:cNvSpPr>
            <a:spLocks noGrp="1"/>
          </p:cNvSpPr>
          <p:nvPr>
            <p:ph type="title"/>
          </p:nvPr>
        </p:nvSpPr>
        <p:spPr>
          <a:xfrm>
            <a:off x="838200" y="685967"/>
            <a:ext cx="10515600" cy="1325563"/>
          </a:xfrm>
        </p:spPr>
        <p:txBody>
          <a:bodyPr/>
          <a:lstStyle/>
          <a:p>
            <a:pPr>
              <a:spcBef>
                <a:spcPts val="0"/>
              </a:spcBef>
            </a:pPr>
            <a:r>
              <a:rPr lang="en-US" b="1" dirty="0">
                <a:latin typeface="Arial"/>
                <a:cs typeface="Arial"/>
              </a:rPr>
              <a:t>Strand 1 </a:t>
            </a:r>
            <a:endParaRPr lang="en-US" dirty="0">
              <a:ea typeface="+mj-lt"/>
              <a:cs typeface="+mj-lt"/>
            </a:endParaRPr>
          </a:p>
          <a:p>
            <a:pPr>
              <a:spcBef>
                <a:spcPts val="0"/>
              </a:spcBef>
            </a:pPr>
            <a:r>
              <a:rPr lang="en-US" b="1" dirty="0">
                <a:latin typeface="Arial"/>
                <a:cs typeface="Arial"/>
              </a:rPr>
              <a:t>The support we offer to the family </a:t>
            </a:r>
            <a:endParaRPr lang="en-GB"/>
          </a:p>
        </p:txBody>
      </p:sp>
      <p:sp>
        <p:nvSpPr>
          <p:cNvPr id="3" name="TextBox 2">
            <a:extLst>
              <a:ext uri="{FF2B5EF4-FFF2-40B4-BE49-F238E27FC236}">
                <a16:creationId xmlns:a16="http://schemas.microsoft.com/office/drawing/2014/main" id="{DA631B76-7580-4258-A7D5-64357B5075A6}"/>
              </a:ext>
            </a:extLst>
          </p:cNvPr>
          <p:cNvSpPr txBox="1"/>
          <p:nvPr/>
        </p:nvSpPr>
        <p:spPr>
          <a:xfrm>
            <a:off x="834190" y="2318084"/>
            <a:ext cx="806383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Segoe UI"/>
              </a:rPr>
              <a:t>This is in collaboration with other agencies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Segoe UI"/>
              </a:rPr>
              <a:t>Collaborating to ensure there is no duplication or mixed messages</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Segoe UI"/>
              </a:rPr>
              <a:t>Working together we provide a cohesive  package for the family with tailored interventions for children and young people.</a:t>
            </a:r>
          </a:p>
        </p:txBody>
      </p:sp>
    </p:spTree>
    <p:extLst>
      <p:ext uri="{BB962C8B-B14F-4D97-AF65-F5344CB8AC3E}">
        <p14:creationId xmlns:p14="http://schemas.microsoft.com/office/powerpoint/2010/main" val="4172151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8F024594-D956-4C82-8DDE-43D17A7505F6}"/>
              </a:ext>
            </a:extLst>
          </p:cNvPr>
          <p:cNvSpPr/>
          <p:nvPr/>
        </p:nvSpPr>
        <p:spPr>
          <a:xfrm>
            <a:off x="3852758" y="3387968"/>
            <a:ext cx="761999" cy="603848"/>
          </a:xfrm>
          <a:prstGeom prst="rightArrow">
            <a:avLst/>
          </a:prstGeom>
          <a:solidFill>
            <a:srgbClr val="762B79"/>
          </a:solidFill>
          <a:ln>
            <a:solidFill>
              <a:srgbClr val="762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raphic 8" descr="Programmer male with solid fill">
            <a:extLst>
              <a:ext uri="{FF2B5EF4-FFF2-40B4-BE49-F238E27FC236}">
                <a16:creationId xmlns:a16="http://schemas.microsoft.com/office/drawing/2014/main" id="{92AECE3C-E539-49D0-8EAD-B0EB5FBBDD7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30980" y="3155111"/>
            <a:ext cx="914400" cy="914400"/>
          </a:xfrm>
          <a:prstGeom prst="rect">
            <a:avLst/>
          </a:prstGeom>
        </p:spPr>
      </p:pic>
      <p:sp>
        <p:nvSpPr>
          <p:cNvPr id="10" name="Arrow: Right 9">
            <a:extLst>
              <a:ext uri="{FF2B5EF4-FFF2-40B4-BE49-F238E27FC236}">
                <a16:creationId xmlns:a16="http://schemas.microsoft.com/office/drawing/2014/main" id="{63DB386D-A628-4392-8605-FDFD05EC784B}"/>
              </a:ext>
            </a:extLst>
          </p:cNvPr>
          <p:cNvSpPr/>
          <p:nvPr/>
        </p:nvSpPr>
        <p:spPr>
          <a:xfrm>
            <a:off x="6095625" y="3431099"/>
            <a:ext cx="718867" cy="603848"/>
          </a:xfrm>
          <a:prstGeom prst="rightArrow">
            <a:avLst/>
          </a:prstGeom>
          <a:solidFill>
            <a:srgbClr val="762B79"/>
          </a:solidFill>
          <a:ln>
            <a:solidFill>
              <a:srgbClr val="762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5C18FC02-3334-4A94-B8F4-13EF91E342A7}"/>
              </a:ext>
            </a:extLst>
          </p:cNvPr>
          <p:cNvSpPr txBox="1"/>
          <p:nvPr/>
        </p:nvSpPr>
        <p:spPr>
          <a:xfrm>
            <a:off x="726596" y="784105"/>
            <a:ext cx="81203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Black"/>
                <a:ea typeface="+mn-ea"/>
                <a:cs typeface="Arial"/>
              </a:rPr>
              <a:t>The multi-agency, whole family approach starts at initial referral and assessment.</a:t>
            </a:r>
          </a:p>
        </p:txBody>
      </p:sp>
      <p:pic>
        <p:nvPicPr>
          <p:cNvPr id="20" name="Picture 18" descr="A picture containing text, clipart&#10;&#10;Description automatically generated">
            <a:extLst>
              <a:ext uri="{FF2B5EF4-FFF2-40B4-BE49-F238E27FC236}">
                <a16:creationId xmlns:a16="http://schemas.microsoft.com/office/drawing/2014/main" id="{8684BAF1-4999-4EB7-BD73-06BAB55325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3797" y="3078192"/>
            <a:ext cx="1089804" cy="1061050"/>
          </a:xfrm>
          <a:prstGeom prst="rect">
            <a:avLst/>
          </a:prstGeom>
        </p:spPr>
      </p:pic>
      <p:pic>
        <p:nvPicPr>
          <p:cNvPr id="5" name="Graphic 5" descr="Office worker female with solid fill">
            <a:extLst>
              <a:ext uri="{FF2B5EF4-FFF2-40B4-BE49-F238E27FC236}">
                <a16:creationId xmlns:a16="http://schemas.microsoft.com/office/drawing/2014/main" id="{BF3C0A1D-61E9-4236-9126-C41D4D077F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974994" y="2569633"/>
            <a:ext cx="1122513" cy="1094883"/>
          </a:xfrm>
          <a:prstGeom prst="rect">
            <a:avLst/>
          </a:prstGeom>
        </p:spPr>
      </p:pic>
      <p:pic>
        <p:nvPicPr>
          <p:cNvPr id="11" name="Graphic 8" descr="Programmer male with solid fill">
            <a:extLst>
              <a:ext uri="{FF2B5EF4-FFF2-40B4-BE49-F238E27FC236}">
                <a16:creationId xmlns:a16="http://schemas.microsoft.com/office/drawing/2014/main" id="{EEE377E9-76C2-4E41-B95F-BEE94296789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383654" y="1458581"/>
            <a:ext cx="1122513" cy="1094883"/>
          </a:xfrm>
          <a:prstGeom prst="rect">
            <a:avLst/>
          </a:prstGeom>
        </p:spPr>
      </p:pic>
      <p:sp>
        <p:nvSpPr>
          <p:cNvPr id="6" name="Oval 5">
            <a:extLst>
              <a:ext uri="{FF2B5EF4-FFF2-40B4-BE49-F238E27FC236}">
                <a16:creationId xmlns:a16="http://schemas.microsoft.com/office/drawing/2014/main" id="{D504BE72-1FFA-4050-83CC-55D06548E57F}"/>
              </a:ext>
            </a:extLst>
          </p:cNvPr>
          <p:cNvSpPr/>
          <p:nvPr/>
        </p:nvSpPr>
        <p:spPr>
          <a:xfrm>
            <a:off x="7151494" y="2208115"/>
            <a:ext cx="3582862" cy="3580746"/>
          </a:xfrm>
          <a:prstGeom prst="ellipse">
            <a:avLst/>
          </a:prstGeom>
          <a:noFill/>
          <a:ln>
            <a:solidFill>
              <a:srgbClr val="762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 name="Picture 18" descr="A picture containing text, clipart&#10;&#10;Description automatically generated">
            <a:extLst>
              <a:ext uri="{FF2B5EF4-FFF2-40B4-BE49-F238E27FC236}">
                <a16:creationId xmlns:a16="http://schemas.microsoft.com/office/drawing/2014/main" id="{4EC717FB-6887-44C5-85A2-B0911187FD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75493" y="2898063"/>
            <a:ext cx="1136556" cy="1083574"/>
          </a:xfrm>
          <a:prstGeom prst="rect">
            <a:avLst/>
          </a:prstGeom>
        </p:spPr>
      </p:pic>
      <p:pic>
        <p:nvPicPr>
          <p:cNvPr id="7" name="Graphic 6" descr="Office worker male with solid fill">
            <a:extLst>
              <a:ext uri="{FF2B5EF4-FFF2-40B4-BE49-F238E27FC236}">
                <a16:creationId xmlns:a16="http://schemas.microsoft.com/office/drawing/2014/main" id="{1F92DD50-3388-4CAB-BCAE-EB5DF5413EC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150389" y="4565514"/>
            <a:ext cx="1122513" cy="1094883"/>
          </a:xfrm>
          <a:prstGeom prst="rect">
            <a:avLst/>
          </a:prstGeom>
        </p:spPr>
      </p:pic>
      <p:pic>
        <p:nvPicPr>
          <p:cNvPr id="23" name="Graphic 7" descr="Police female with solid fill">
            <a:extLst>
              <a:ext uri="{FF2B5EF4-FFF2-40B4-BE49-F238E27FC236}">
                <a16:creationId xmlns:a16="http://schemas.microsoft.com/office/drawing/2014/main" id="{AB80DC22-8A5B-4355-8008-8E0C951FCC96}"/>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884972" y="2567482"/>
            <a:ext cx="1122513" cy="1094883"/>
          </a:xfrm>
          <a:prstGeom prst="rect">
            <a:avLst/>
          </a:prstGeom>
        </p:spPr>
      </p:pic>
      <p:pic>
        <p:nvPicPr>
          <p:cNvPr id="24" name="Graphic 5" descr="Office worker female with solid fill">
            <a:extLst>
              <a:ext uri="{FF2B5EF4-FFF2-40B4-BE49-F238E27FC236}">
                <a16:creationId xmlns:a16="http://schemas.microsoft.com/office/drawing/2014/main" id="{760AA990-F176-4627-9C40-18E0627CDEC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728329" y="4566589"/>
            <a:ext cx="1122513" cy="1094883"/>
          </a:xfrm>
          <a:prstGeom prst="rect">
            <a:avLst/>
          </a:prstGeom>
        </p:spPr>
      </p:pic>
      <p:pic>
        <p:nvPicPr>
          <p:cNvPr id="25" name="Picture 2" descr="Icon&#10;&#10;Description automatically generated">
            <a:extLst>
              <a:ext uri="{FF2B5EF4-FFF2-40B4-BE49-F238E27FC236}">
                <a16:creationId xmlns:a16="http://schemas.microsoft.com/office/drawing/2014/main" id="{DF13F583-923C-4A40-A060-79C460DD2F7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13757" y="3020683"/>
            <a:ext cx="1204822" cy="1176067"/>
          </a:xfrm>
          <a:prstGeom prst="rect">
            <a:avLst/>
          </a:prstGeom>
        </p:spPr>
      </p:pic>
      <p:sp>
        <p:nvSpPr>
          <p:cNvPr id="27" name="Arrow: Curved Left 26">
            <a:extLst>
              <a:ext uri="{FF2B5EF4-FFF2-40B4-BE49-F238E27FC236}">
                <a16:creationId xmlns:a16="http://schemas.microsoft.com/office/drawing/2014/main" id="{8C16A36B-9D31-43CE-A7C6-E7FA8AF7CBE6}"/>
              </a:ext>
            </a:extLst>
          </p:cNvPr>
          <p:cNvSpPr/>
          <p:nvPr/>
        </p:nvSpPr>
        <p:spPr>
          <a:xfrm rot="5400000">
            <a:off x="3839616" y="3388828"/>
            <a:ext cx="733245" cy="2444150"/>
          </a:xfrm>
          <a:prstGeom prst="curvedLeftArrow">
            <a:avLst/>
          </a:prstGeom>
          <a:solidFill>
            <a:srgbClr val="762B79"/>
          </a:solidFill>
          <a:ln>
            <a:solidFill>
              <a:srgbClr val="762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Arrow: Curved Left 27">
            <a:extLst>
              <a:ext uri="{FF2B5EF4-FFF2-40B4-BE49-F238E27FC236}">
                <a16:creationId xmlns:a16="http://schemas.microsoft.com/office/drawing/2014/main" id="{D8A0FA92-37E7-49FA-BC74-9EA12A0175DF}"/>
              </a:ext>
            </a:extLst>
          </p:cNvPr>
          <p:cNvSpPr/>
          <p:nvPr/>
        </p:nvSpPr>
        <p:spPr>
          <a:xfrm rot="-5280000">
            <a:off x="3868370" y="1447884"/>
            <a:ext cx="733245" cy="2444150"/>
          </a:xfrm>
          <a:prstGeom prst="curvedLeftArrow">
            <a:avLst/>
          </a:prstGeom>
          <a:solidFill>
            <a:srgbClr val="762B79"/>
          </a:solidFill>
          <a:ln>
            <a:solidFill>
              <a:srgbClr val="762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Arrow: Right 28">
            <a:extLst>
              <a:ext uri="{FF2B5EF4-FFF2-40B4-BE49-F238E27FC236}">
                <a16:creationId xmlns:a16="http://schemas.microsoft.com/office/drawing/2014/main" id="{608CABA1-EDE4-46A1-BB0B-78147FBA1EDB}"/>
              </a:ext>
            </a:extLst>
          </p:cNvPr>
          <p:cNvSpPr/>
          <p:nvPr/>
        </p:nvSpPr>
        <p:spPr>
          <a:xfrm>
            <a:off x="2012456" y="3387967"/>
            <a:ext cx="761999" cy="603848"/>
          </a:xfrm>
          <a:prstGeom prst="rightArrow">
            <a:avLst/>
          </a:prstGeom>
          <a:solidFill>
            <a:srgbClr val="762B79"/>
          </a:solidFill>
          <a:ln>
            <a:solidFill>
              <a:srgbClr val="762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Picture 2" descr="Icon&#10;&#10;Description automatically generated">
            <a:extLst>
              <a:ext uri="{FF2B5EF4-FFF2-40B4-BE49-F238E27FC236}">
                <a16:creationId xmlns:a16="http://schemas.microsoft.com/office/drawing/2014/main" id="{1C731B3D-5483-4E92-876A-49541B65A78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505644" y="3969588"/>
            <a:ext cx="1017917" cy="917275"/>
          </a:xfrm>
          <a:prstGeom prst="rect">
            <a:avLst/>
          </a:prstGeom>
        </p:spPr>
      </p:pic>
    </p:spTree>
    <p:extLst>
      <p:ext uri="{BB962C8B-B14F-4D97-AF65-F5344CB8AC3E}">
        <p14:creationId xmlns:p14="http://schemas.microsoft.com/office/powerpoint/2010/main" val="2708750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9B8BF-4C87-4FF1-9FDB-A30CD1AFC209}"/>
              </a:ext>
            </a:extLst>
          </p:cNvPr>
          <p:cNvSpPr>
            <a:spLocks noGrp="1"/>
          </p:cNvSpPr>
          <p:nvPr>
            <p:ph sz="quarter" idx="10"/>
          </p:nvPr>
        </p:nvSpPr>
        <p:spPr/>
        <p:txBody>
          <a:bodyPr vert="horz" lIns="180000" tIns="180000" rIns="180000" bIns="180000" rtlCol="0" anchor="t">
            <a:normAutofit/>
          </a:bodyPr>
          <a:lstStyle/>
          <a:p>
            <a:r>
              <a:rPr lang="en-GB">
                <a:cs typeface="Arial"/>
              </a:rPr>
              <a:t>From referring a family to the programme you will be contacted to discuss the family, the work that has already been undertaken and what support is needed</a:t>
            </a:r>
          </a:p>
        </p:txBody>
      </p:sp>
    </p:spTree>
    <p:extLst>
      <p:ext uri="{BB962C8B-B14F-4D97-AF65-F5344CB8AC3E}">
        <p14:creationId xmlns:p14="http://schemas.microsoft.com/office/powerpoint/2010/main" val="1548816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Placeholder 8">
            <a:extLst>
              <a:ext uri="{FF2B5EF4-FFF2-40B4-BE49-F238E27FC236}">
                <a16:creationId xmlns:a16="http://schemas.microsoft.com/office/drawing/2014/main" id="{D88AC55F-1F6A-42A5-A1A3-51839D9BE607}"/>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t="12459" b="2857"/>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320B858-E405-4CA4-BE41-9285DB349ADE}"/>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Referral</a:t>
            </a:r>
            <a:r>
              <a:rPr lang="en-US" sz="4000" dirty="0"/>
              <a:t> &amp; Assessment</a:t>
            </a:r>
            <a:endParaRPr lang="en-US" sz="4000"/>
          </a:p>
        </p:txBody>
      </p:sp>
      <p:sp>
        <p:nvSpPr>
          <p:cNvPr id="4" name="Text Placeholder 3">
            <a:extLst>
              <a:ext uri="{FF2B5EF4-FFF2-40B4-BE49-F238E27FC236}">
                <a16:creationId xmlns:a16="http://schemas.microsoft.com/office/drawing/2014/main" id="{0F38BA6E-46F8-489C-9220-2E7A2884303C}"/>
              </a:ext>
            </a:extLst>
          </p:cNvPr>
          <p:cNvSpPr>
            <a:spLocks noGrp="1"/>
          </p:cNvSpPr>
          <p:nvPr>
            <p:ph type="body" sz="half" idx="2"/>
          </p:nvPr>
        </p:nvSpPr>
        <p:spPr>
          <a:xfrm>
            <a:off x="7531610" y="2434201"/>
            <a:ext cx="3822189" cy="3742762"/>
          </a:xfrm>
        </p:spPr>
        <p:txBody>
          <a:bodyPr vert="horz" lIns="91440" tIns="45720" rIns="91440" bIns="45720" rtlCol="0" anchor="t">
            <a:normAutofit/>
          </a:bodyPr>
          <a:lstStyle/>
          <a:p>
            <a:pPr indent="-228600">
              <a:buFont typeface="Arial" panose="020B0604020202020204" pitchFamily="34" charset="0"/>
              <a:buChar char="•"/>
            </a:pPr>
            <a:r>
              <a:rPr lang="en-US" sz="2000"/>
              <a:t>The referral looks at the</a:t>
            </a:r>
            <a:r>
              <a:rPr lang="en-US" sz="2000" dirty="0"/>
              <a:t> </a:t>
            </a:r>
            <a:r>
              <a:rPr lang="en-US" sz="2000"/>
              <a:t> young </a:t>
            </a:r>
            <a:r>
              <a:rPr lang="en-US" sz="2000" dirty="0"/>
              <a:t>person's needs primarily however we </a:t>
            </a:r>
            <a:r>
              <a:rPr lang="en-US" sz="2000" err="1"/>
              <a:t>recognise</a:t>
            </a:r>
            <a:r>
              <a:rPr lang="en-US" sz="2000"/>
              <a:t> in order to support the young person we need to support the wider family</a:t>
            </a:r>
            <a:endParaRPr lang="en-US" sz="2000">
              <a:cs typeface="Arial"/>
            </a:endParaRPr>
          </a:p>
          <a:p>
            <a:pPr indent="-228600">
              <a:buFont typeface="Arial" panose="020B0604020202020204" pitchFamily="34" charset="0"/>
              <a:buChar char="•"/>
            </a:pPr>
            <a:r>
              <a:rPr lang="en-US" sz="2000"/>
              <a:t>We assess </a:t>
            </a:r>
            <a:r>
              <a:rPr lang="en-US" sz="2000" dirty="0"/>
              <a:t>with agencies and the family </a:t>
            </a:r>
            <a:r>
              <a:rPr lang="en-US" sz="2000"/>
              <a:t>to identify the different support needs are and </a:t>
            </a:r>
            <a:r>
              <a:rPr lang="en-US" sz="2000" dirty="0"/>
              <a:t>what interventions are needed to</a:t>
            </a:r>
            <a:r>
              <a:rPr lang="en-US" sz="2000"/>
              <a:t> best support them</a:t>
            </a:r>
            <a:endParaRPr lang="en-US" sz="2000">
              <a:cs typeface="Arial"/>
            </a:endParaRP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1165230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771A-B973-4985-ADD5-9DD1DFB73C68}"/>
              </a:ext>
            </a:extLst>
          </p:cNvPr>
          <p:cNvSpPr>
            <a:spLocks noGrp="1"/>
          </p:cNvSpPr>
          <p:nvPr>
            <p:ph type="title"/>
          </p:nvPr>
        </p:nvSpPr>
        <p:spPr>
          <a:xfrm>
            <a:off x="493199" y="1415451"/>
            <a:ext cx="3932237" cy="3569897"/>
          </a:xfrm>
        </p:spPr>
        <p:txBody>
          <a:bodyPr>
            <a:normAutofit fontScale="90000"/>
          </a:bodyPr>
          <a:lstStyle/>
          <a:p>
            <a:r>
              <a:rPr lang="en-US"/>
              <a:t>Following assessment, we will formulate a plan which will include establishing the best agency to offer that support</a:t>
            </a:r>
          </a:p>
        </p:txBody>
      </p:sp>
      <p:pic>
        <p:nvPicPr>
          <p:cNvPr id="6" name="Picture Placeholder 5" descr="A child smiling for the camera&#10;&#10;Description automatically generated with low confidence">
            <a:extLst>
              <a:ext uri="{FF2B5EF4-FFF2-40B4-BE49-F238E27FC236}">
                <a16:creationId xmlns:a16="http://schemas.microsoft.com/office/drawing/2014/main" id="{082ED5D7-3411-42F4-9387-B6CA4CAEF1D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15401" r="15401"/>
          <a:stretch>
            <a:fillRect/>
          </a:stretch>
        </p:blipFill>
        <p:spPr/>
      </p:pic>
      <p:sp>
        <p:nvSpPr>
          <p:cNvPr id="4" name="Text Placeholder 3">
            <a:extLst>
              <a:ext uri="{FF2B5EF4-FFF2-40B4-BE49-F238E27FC236}">
                <a16:creationId xmlns:a16="http://schemas.microsoft.com/office/drawing/2014/main" id="{6F96EF04-190F-4CB0-856A-E7B80BE2A057}"/>
              </a:ext>
            </a:extLst>
          </p:cNvPr>
          <p:cNvSpPr>
            <a:spLocks noGrp="1"/>
          </p:cNvSpPr>
          <p:nvPr>
            <p:ph type="body" sz="half" idx="2"/>
          </p:nvPr>
        </p:nvSpPr>
        <p:spPr/>
        <p:txBody>
          <a:bodyPr vert="horz" lIns="91440" tIns="45720" rIns="91440" bIns="45720" rtlCol="0" anchor="t">
            <a:normAutofit/>
          </a:bodyPr>
          <a:lstStyle/>
          <a:p>
            <a:pPr indent="-228600">
              <a:buFont typeface="Arial" panose="020B0604020202020204" pitchFamily="34" charset="0"/>
              <a:buChar char="•"/>
            </a:pPr>
            <a:endParaRPr lang="en-US" sz="2400"/>
          </a:p>
          <a:p>
            <a:endParaRPr lang="en-GB"/>
          </a:p>
        </p:txBody>
      </p:sp>
      <p:sp>
        <p:nvSpPr>
          <p:cNvPr id="3" name="TextBox 2">
            <a:extLst>
              <a:ext uri="{FF2B5EF4-FFF2-40B4-BE49-F238E27FC236}">
                <a16:creationId xmlns:a16="http://schemas.microsoft.com/office/drawing/2014/main" id="{039B06EF-1E0E-403B-9081-9DE2AF486E28}"/>
              </a:ext>
            </a:extLst>
          </p:cNvPr>
          <p:cNvSpPr txBox="1"/>
          <p:nvPr/>
        </p:nvSpPr>
        <p:spPr>
          <a:xfrm flipH="1">
            <a:off x="-5515154" y="5083834"/>
            <a:ext cx="4143554" cy="29572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166859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ds-on top of each other">
            <a:extLst>
              <a:ext uri="{FF2B5EF4-FFF2-40B4-BE49-F238E27FC236}">
                <a16:creationId xmlns:a16="http://schemas.microsoft.com/office/drawing/2014/main" id="{63DAEFD8-B26A-4CB7-9E45-485398831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30837" y="-105507"/>
            <a:ext cx="5830906" cy="6963507"/>
          </a:xfrm>
          <a:prstGeom prst="rect">
            <a:avLst/>
          </a:prstGeom>
        </p:spPr>
      </p:pic>
      <p:sp>
        <p:nvSpPr>
          <p:cNvPr id="4" name="TextBox 3">
            <a:extLst>
              <a:ext uri="{FF2B5EF4-FFF2-40B4-BE49-F238E27FC236}">
                <a16:creationId xmlns:a16="http://schemas.microsoft.com/office/drawing/2014/main" id="{922C376B-A7F3-4738-9AA6-E38D65CE2D60}"/>
              </a:ext>
            </a:extLst>
          </p:cNvPr>
          <p:cNvSpPr txBox="1"/>
          <p:nvPr/>
        </p:nvSpPr>
        <p:spPr>
          <a:xfrm>
            <a:off x="756138" y="743802"/>
            <a:ext cx="328129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62B79"/>
                </a:solidFill>
                <a:effectLst/>
                <a:uLnTx/>
                <a:uFillTx/>
                <a:latin typeface="Arial Black" panose="020B0A04020102020204"/>
                <a:ea typeface="+mn-ea"/>
                <a:cs typeface="+mn-cs"/>
              </a:rPr>
              <a:t>Who will lead with this family?</a:t>
            </a:r>
            <a:endParaRPr kumimoji="0" lang="en-GB" sz="3200" b="0" i="0" u="none" strike="noStrike" kern="1200" cap="none" spc="0" normalizeH="0" baseline="0" noProof="0">
              <a:ln>
                <a:noFill/>
              </a:ln>
              <a:solidFill>
                <a:srgbClr val="762B79"/>
              </a:solidFill>
              <a:effectLst/>
              <a:uLnTx/>
              <a:uFillTx/>
              <a:latin typeface="Arial Black" panose="020B0A04020102020204"/>
              <a:ea typeface="+mn-ea"/>
              <a:cs typeface="+mn-cs"/>
            </a:endParaRPr>
          </a:p>
        </p:txBody>
      </p:sp>
      <p:sp>
        <p:nvSpPr>
          <p:cNvPr id="5" name="Text Placeholder 3">
            <a:extLst>
              <a:ext uri="{FF2B5EF4-FFF2-40B4-BE49-F238E27FC236}">
                <a16:creationId xmlns:a16="http://schemas.microsoft.com/office/drawing/2014/main" id="{95BFCD5B-86EF-4F2D-BFE8-6852561393A6}"/>
              </a:ext>
            </a:extLst>
          </p:cNvPr>
          <p:cNvSpPr txBox="1">
            <a:spLocks/>
          </p:cNvSpPr>
          <p:nvPr/>
        </p:nvSpPr>
        <p:spPr>
          <a:xfrm>
            <a:off x="756138" y="2512289"/>
            <a:ext cx="3035286" cy="3601909"/>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IDAS can deliver support directly either 1:1 or group support for the child and/or their parents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IDAS can work with other agencies supporting the family as the domestic abuse expert lead</a:t>
            </a:r>
          </a:p>
        </p:txBody>
      </p:sp>
    </p:spTree>
    <p:extLst>
      <p:ext uri="{BB962C8B-B14F-4D97-AF65-F5344CB8AC3E}">
        <p14:creationId xmlns:p14="http://schemas.microsoft.com/office/powerpoint/2010/main" val="3290405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8766EB-2D8A-47EF-B2F5-793D8F6F9E65}"/>
              </a:ext>
            </a:extLst>
          </p:cNvPr>
          <p:cNvSpPr>
            <a:spLocks noGrp="1"/>
          </p:cNvSpPr>
          <p:nvPr>
            <p:ph sz="quarter" idx="10"/>
          </p:nvPr>
        </p:nvSpPr>
        <p:spPr>
          <a:xfrm>
            <a:off x="491879" y="2152357"/>
            <a:ext cx="4305203" cy="2799471"/>
          </a:xfrm>
          <a:solidFill>
            <a:srgbClr val="762B79">
              <a:alpha val="83137"/>
            </a:srgbClr>
          </a:solidFill>
        </p:spPr>
        <p:txBody>
          <a:bodyPr vert="horz" lIns="180000" tIns="180000" rIns="180000" bIns="180000" rtlCol="0" anchor="t">
            <a:noAutofit/>
          </a:bodyPr>
          <a:lstStyle/>
          <a:p>
            <a:pPr lvl="0">
              <a:spcBef>
                <a:spcPts val="0"/>
              </a:spcBef>
            </a:pPr>
            <a:r>
              <a:rPr lang="en-US" b="0">
                <a:ea typeface="Raleway"/>
                <a:cs typeface="Raleway"/>
                <a:sym typeface="Raleway"/>
              </a:rPr>
              <a:t>We recognise that in order to support a family we need the support of different agencies. Working in collaboration with others is essential</a:t>
            </a:r>
            <a:endParaRPr lang="en-US" b="0">
              <a:ea typeface="Raleway"/>
              <a:cs typeface="Raleway"/>
            </a:endParaRPr>
          </a:p>
          <a:p>
            <a:pPr>
              <a:spcBef>
                <a:spcPts val="0"/>
              </a:spcBef>
            </a:pPr>
            <a:endParaRPr lang="en-US">
              <a:ea typeface="Raleway"/>
              <a:cs typeface="Raleway"/>
            </a:endParaRPr>
          </a:p>
          <a:p>
            <a:pPr>
              <a:spcBef>
                <a:spcPts val="0"/>
              </a:spcBef>
            </a:pPr>
            <a:endParaRPr lang="en-US">
              <a:ea typeface="Raleway"/>
              <a:cs typeface="Raleway"/>
            </a:endParaRPr>
          </a:p>
        </p:txBody>
      </p:sp>
    </p:spTree>
    <p:extLst>
      <p:ext uri="{BB962C8B-B14F-4D97-AF65-F5344CB8AC3E}">
        <p14:creationId xmlns:p14="http://schemas.microsoft.com/office/powerpoint/2010/main" val="384495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Office worker female with solid fill">
            <a:extLst>
              <a:ext uri="{FF2B5EF4-FFF2-40B4-BE49-F238E27FC236}">
                <a16:creationId xmlns:a16="http://schemas.microsoft.com/office/drawing/2014/main" id="{933C8643-2B92-48A5-81AB-3F379F6717E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413737" y="2210266"/>
            <a:ext cx="1122513" cy="1094883"/>
          </a:xfrm>
          <a:prstGeom prst="rect">
            <a:avLst/>
          </a:prstGeom>
        </p:spPr>
      </p:pic>
      <p:pic>
        <p:nvPicPr>
          <p:cNvPr id="3" name="Graphic 8" descr="Programmer male with solid fill">
            <a:extLst>
              <a:ext uri="{FF2B5EF4-FFF2-40B4-BE49-F238E27FC236}">
                <a16:creationId xmlns:a16="http://schemas.microsoft.com/office/drawing/2014/main" id="{94AA60CF-6908-48FE-A9AA-C750D508A67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822397" y="1099214"/>
            <a:ext cx="1122513" cy="1094883"/>
          </a:xfrm>
          <a:prstGeom prst="rect">
            <a:avLst/>
          </a:prstGeom>
        </p:spPr>
      </p:pic>
      <p:sp>
        <p:nvSpPr>
          <p:cNvPr id="4" name="Oval 3">
            <a:extLst>
              <a:ext uri="{FF2B5EF4-FFF2-40B4-BE49-F238E27FC236}">
                <a16:creationId xmlns:a16="http://schemas.microsoft.com/office/drawing/2014/main" id="{3194B3FB-32BF-474E-B82B-12F7E4E3C344}"/>
              </a:ext>
            </a:extLst>
          </p:cNvPr>
          <p:cNvSpPr/>
          <p:nvPr/>
        </p:nvSpPr>
        <p:spPr>
          <a:xfrm>
            <a:off x="6590237" y="1848748"/>
            <a:ext cx="3582862" cy="3580746"/>
          </a:xfrm>
          <a:prstGeom prst="ellipse">
            <a:avLst/>
          </a:prstGeom>
          <a:noFill/>
          <a:ln>
            <a:solidFill>
              <a:srgbClr val="762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18" descr="A picture containing text, clipart&#10;&#10;Description automatically generated">
            <a:extLst>
              <a:ext uri="{FF2B5EF4-FFF2-40B4-BE49-F238E27FC236}">
                <a16:creationId xmlns:a16="http://schemas.microsoft.com/office/drawing/2014/main" id="{A8663FC8-EC12-4E90-98FB-34725EF6DB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4236" y="2538696"/>
            <a:ext cx="1136556" cy="1083574"/>
          </a:xfrm>
          <a:prstGeom prst="rect">
            <a:avLst/>
          </a:prstGeom>
        </p:spPr>
      </p:pic>
      <p:pic>
        <p:nvPicPr>
          <p:cNvPr id="6" name="Graphic 5" descr="Office worker male with solid fill">
            <a:extLst>
              <a:ext uri="{FF2B5EF4-FFF2-40B4-BE49-F238E27FC236}">
                <a16:creationId xmlns:a16="http://schemas.microsoft.com/office/drawing/2014/main" id="{2B778338-53F4-4E66-A11F-D8364C8456B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589132" y="4206147"/>
            <a:ext cx="1122513" cy="1094883"/>
          </a:xfrm>
          <a:prstGeom prst="rect">
            <a:avLst/>
          </a:prstGeom>
        </p:spPr>
      </p:pic>
      <p:pic>
        <p:nvPicPr>
          <p:cNvPr id="7" name="Graphic 5" descr="Office worker female with solid fill">
            <a:extLst>
              <a:ext uri="{FF2B5EF4-FFF2-40B4-BE49-F238E27FC236}">
                <a16:creationId xmlns:a16="http://schemas.microsoft.com/office/drawing/2014/main" id="{6063D0B7-C897-4B7D-B7B1-1A60564DFBE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67072" y="4207222"/>
            <a:ext cx="1122513" cy="1094883"/>
          </a:xfrm>
          <a:prstGeom prst="rect">
            <a:avLst/>
          </a:prstGeom>
        </p:spPr>
      </p:pic>
      <p:pic>
        <p:nvPicPr>
          <p:cNvPr id="8" name="Picture 2" descr="Icon&#10;&#10;Description automatically generated">
            <a:extLst>
              <a:ext uri="{FF2B5EF4-FFF2-40B4-BE49-F238E27FC236}">
                <a16:creationId xmlns:a16="http://schemas.microsoft.com/office/drawing/2014/main" id="{6AA8D179-0635-4A6A-9CBF-683ECA3261A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44387" y="3610221"/>
            <a:ext cx="1017917" cy="917275"/>
          </a:xfrm>
          <a:prstGeom prst="rect">
            <a:avLst/>
          </a:prstGeom>
        </p:spPr>
      </p:pic>
      <p:pic>
        <p:nvPicPr>
          <p:cNvPr id="9" name="Graphic 7" descr="Police female with solid fill">
            <a:extLst>
              <a:ext uri="{FF2B5EF4-FFF2-40B4-BE49-F238E27FC236}">
                <a16:creationId xmlns:a16="http://schemas.microsoft.com/office/drawing/2014/main" id="{4668C0A6-1936-426B-BA6D-79E0095F594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323715" y="2208115"/>
            <a:ext cx="1122513" cy="1094883"/>
          </a:xfrm>
          <a:prstGeom prst="rect">
            <a:avLst/>
          </a:prstGeom>
        </p:spPr>
      </p:pic>
      <p:sp>
        <p:nvSpPr>
          <p:cNvPr id="10" name="TextBox 9">
            <a:extLst>
              <a:ext uri="{FF2B5EF4-FFF2-40B4-BE49-F238E27FC236}">
                <a16:creationId xmlns:a16="http://schemas.microsoft.com/office/drawing/2014/main" id="{FD65D842-B7B4-4309-98AB-43D8305F9C2B}"/>
              </a:ext>
            </a:extLst>
          </p:cNvPr>
          <p:cNvSpPr txBox="1"/>
          <p:nvPr/>
        </p:nvSpPr>
        <p:spPr>
          <a:xfrm>
            <a:off x="1124461" y="450936"/>
            <a:ext cx="4176253" cy="31700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a:rPr>
              <a:t>An example of this collaborative working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a:rPr>
              <a:t>Mum has drug and alcohol support needs as well as a history of domestic abuse.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a:rPr>
              <a:t>Sibling has experienced sexual abuse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a:rPr>
              <a:t>SW is working with the family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a:rPr>
              <a:t>CAMHS are involved with YP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29090251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Office worker female with solid fill">
            <a:extLst>
              <a:ext uri="{FF2B5EF4-FFF2-40B4-BE49-F238E27FC236}">
                <a16:creationId xmlns:a16="http://schemas.microsoft.com/office/drawing/2014/main" id="{933C8643-2B92-48A5-81AB-3F379F6717E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413737" y="2210266"/>
            <a:ext cx="1122513" cy="1094883"/>
          </a:xfrm>
          <a:prstGeom prst="rect">
            <a:avLst/>
          </a:prstGeom>
        </p:spPr>
      </p:pic>
      <p:pic>
        <p:nvPicPr>
          <p:cNvPr id="3" name="Graphic 8" descr="Programmer male with solid fill">
            <a:extLst>
              <a:ext uri="{FF2B5EF4-FFF2-40B4-BE49-F238E27FC236}">
                <a16:creationId xmlns:a16="http://schemas.microsoft.com/office/drawing/2014/main" id="{94AA60CF-6908-48FE-A9AA-C750D508A67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822397" y="1099214"/>
            <a:ext cx="1122513" cy="1094883"/>
          </a:xfrm>
          <a:prstGeom prst="rect">
            <a:avLst/>
          </a:prstGeom>
        </p:spPr>
      </p:pic>
      <p:sp>
        <p:nvSpPr>
          <p:cNvPr id="4" name="Oval 3">
            <a:extLst>
              <a:ext uri="{FF2B5EF4-FFF2-40B4-BE49-F238E27FC236}">
                <a16:creationId xmlns:a16="http://schemas.microsoft.com/office/drawing/2014/main" id="{3194B3FB-32BF-474E-B82B-12F7E4E3C344}"/>
              </a:ext>
            </a:extLst>
          </p:cNvPr>
          <p:cNvSpPr/>
          <p:nvPr/>
        </p:nvSpPr>
        <p:spPr>
          <a:xfrm>
            <a:off x="6590237" y="1848748"/>
            <a:ext cx="3582862" cy="3580746"/>
          </a:xfrm>
          <a:prstGeom prst="ellipse">
            <a:avLst/>
          </a:prstGeom>
          <a:noFill/>
          <a:ln>
            <a:solidFill>
              <a:srgbClr val="762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18" descr="A picture containing text, clipart&#10;&#10;Description automatically generated">
            <a:extLst>
              <a:ext uri="{FF2B5EF4-FFF2-40B4-BE49-F238E27FC236}">
                <a16:creationId xmlns:a16="http://schemas.microsoft.com/office/drawing/2014/main" id="{A8663FC8-EC12-4E90-98FB-34725EF6DB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4236" y="2538696"/>
            <a:ext cx="1136556" cy="1083574"/>
          </a:xfrm>
          <a:prstGeom prst="rect">
            <a:avLst/>
          </a:prstGeom>
        </p:spPr>
      </p:pic>
      <p:pic>
        <p:nvPicPr>
          <p:cNvPr id="6" name="Graphic 5" descr="Office worker male with solid fill">
            <a:extLst>
              <a:ext uri="{FF2B5EF4-FFF2-40B4-BE49-F238E27FC236}">
                <a16:creationId xmlns:a16="http://schemas.microsoft.com/office/drawing/2014/main" id="{2B778338-53F4-4E66-A11F-D8364C8456B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589132" y="4206147"/>
            <a:ext cx="1122513" cy="1094883"/>
          </a:xfrm>
          <a:prstGeom prst="rect">
            <a:avLst/>
          </a:prstGeom>
        </p:spPr>
      </p:pic>
      <p:pic>
        <p:nvPicPr>
          <p:cNvPr id="7" name="Graphic 5" descr="Office worker female with solid fill">
            <a:extLst>
              <a:ext uri="{FF2B5EF4-FFF2-40B4-BE49-F238E27FC236}">
                <a16:creationId xmlns:a16="http://schemas.microsoft.com/office/drawing/2014/main" id="{6063D0B7-C897-4B7D-B7B1-1A60564DFBE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67072" y="4207222"/>
            <a:ext cx="1122513" cy="1094883"/>
          </a:xfrm>
          <a:prstGeom prst="rect">
            <a:avLst/>
          </a:prstGeom>
        </p:spPr>
      </p:pic>
      <p:pic>
        <p:nvPicPr>
          <p:cNvPr id="8" name="Picture 2" descr="Icon&#10;&#10;Description automatically generated">
            <a:extLst>
              <a:ext uri="{FF2B5EF4-FFF2-40B4-BE49-F238E27FC236}">
                <a16:creationId xmlns:a16="http://schemas.microsoft.com/office/drawing/2014/main" id="{6AA8D179-0635-4A6A-9CBF-683ECA3261A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44387" y="3610221"/>
            <a:ext cx="1017917" cy="917275"/>
          </a:xfrm>
          <a:prstGeom prst="rect">
            <a:avLst/>
          </a:prstGeom>
        </p:spPr>
      </p:pic>
      <p:pic>
        <p:nvPicPr>
          <p:cNvPr id="9" name="Graphic 7" descr="Police female with solid fill">
            <a:extLst>
              <a:ext uri="{FF2B5EF4-FFF2-40B4-BE49-F238E27FC236}">
                <a16:creationId xmlns:a16="http://schemas.microsoft.com/office/drawing/2014/main" id="{4668C0A6-1936-426B-BA6D-79E0095F594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323715" y="2208115"/>
            <a:ext cx="1122513" cy="1094883"/>
          </a:xfrm>
          <a:prstGeom prst="rect">
            <a:avLst/>
          </a:prstGeom>
        </p:spPr>
      </p:pic>
      <p:sp>
        <p:nvSpPr>
          <p:cNvPr id="10" name="TextBox 9">
            <a:extLst>
              <a:ext uri="{FF2B5EF4-FFF2-40B4-BE49-F238E27FC236}">
                <a16:creationId xmlns:a16="http://schemas.microsoft.com/office/drawing/2014/main" id="{FD65D842-B7B4-4309-98AB-43D8305F9C2B}"/>
              </a:ext>
            </a:extLst>
          </p:cNvPr>
          <p:cNvSpPr txBox="1"/>
          <p:nvPr/>
        </p:nvSpPr>
        <p:spPr>
          <a:xfrm>
            <a:off x="1124461" y="896634"/>
            <a:ext cx="4176253" cy="37856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a:rPr>
              <a:t>What we will do:</a:t>
            </a:r>
          </a:p>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Referral to alcohol services</a:t>
            </a:r>
            <a:endParaRPr kumimoji="0" lang="en-US"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Referral to ISVA team</a:t>
            </a:r>
            <a:endParaRPr kumimoji="0" lang="en-US"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Support the SW with a domestic abuse package to support the whole family</a:t>
            </a:r>
            <a:endParaRPr kumimoji="0" lang="en-US"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Liaise with CAMHS</a:t>
            </a:r>
            <a:endParaRPr kumimoji="0" lang="en-US"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Arial,Sans-Serif"/>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Both Mum and YP will be offered the opportunity to attend the parenting or YP group</a:t>
            </a:r>
            <a:endParaRPr kumimoji="0" lang="en-US" sz="20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232285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City of York </a:t>
            </a:r>
            <a:r>
              <a:rPr lang="en-GB" dirty="0"/>
              <a:t>C</a:t>
            </a:r>
            <a:r>
              <a:rPr lang="en-GB" dirty="0" smtClean="0"/>
              <a:t>hildren's </a:t>
            </a:r>
            <a:r>
              <a:rPr lang="en-GB" dirty="0"/>
              <a:t>S</a:t>
            </a:r>
            <a:r>
              <a:rPr lang="en-GB" dirty="0" smtClean="0"/>
              <a:t>afeguarding  </a:t>
            </a:r>
            <a:r>
              <a:rPr lang="en-GB" dirty="0"/>
              <a:t>P</a:t>
            </a:r>
            <a:r>
              <a:rPr lang="en-GB" dirty="0" smtClean="0"/>
              <a:t>artnership  levels of need Framework </a:t>
            </a:r>
            <a:endParaRPr lang="en-GB" dirty="0"/>
          </a:p>
        </p:txBody>
      </p:sp>
      <p:sp>
        <p:nvSpPr>
          <p:cNvPr id="3" name="Content Placeholder 2"/>
          <p:cNvSpPr>
            <a:spLocks noGrp="1"/>
          </p:cNvSpPr>
          <p:nvPr>
            <p:ph idx="1"/>
          </p:nvPr>
        </p:nvSpPr>
        <p:spPr>
          <a:xfrm>
            <a:off x="677334" y="2160589"/>
            <a:ext cx="8596668" cy="4452862"/>
          </a:xfrm>
        </p:spPr>
        <p:txBody>
          <a:bodyPr>
            <a:normAutofit lnSpcReduction="10000"/>
          </a:bodyPr>
          <a:lstStyle/>
          <a:p>
            <a:pPr marL="0" indent="0">
              <a:buNone/>
            </a:pPr>
            <a:r>
              <a:rPr lang="en-GB" sz="2200" dirty="0" smtClean="0"/>
              <a:t>Services and support provided and delivered within the context of our partnership multi-agency thresholds framework </a:t>
            </a:r>
          </a:p>
          <a:p>
            <a:r>
              <a:rPr lang="en-GB" dirty="0" smtClean="0"/>
              <a:t>Level 1 children with no identified additional needs who access universal services </a:t>
            </a:r>
          </a:p>
          <a:p>
            <a:r>
              <a:rPr lang="en-GB" dirty="0" smtClean="0"/>
              <a:t>Level 2 children with additional needs that can be met by a single agency, universal response or service ( use an early help assessment to assess needs and plan support )</a:t>
            </a:r>
          </a:p>
          <a:p>
            <a:r>
              <a:rPr lang="en-GB" dirty="0" smtClean="0"/>
              <a:t>Level 3 children with additional needs that can be met by a multi-agency support package by a (TACF) team around the child and family  ( use an early help assessment to assess needs, co-ordinate and plan multi-agency support )    </a:t>
            </a:r>
          </a:p>
          <a:p>
            <a:r>
              <a:rPr lang="en-GB" dirty="0" smtClean="0"/>
              <a:t>Level 4  children with complex needs that persist and have not been met by universal and TACF. Child in need or children with complex and enduring needs at the highest level of vulnerability. Child protection and children who are looked after.  </a:t>
            </a:r>
            <a:endParaRPr lang="en-GB" dirty="0"/>
          </a:p>
        </p:txBody>
      </p:sp>
    </p:spTree>
    <p:extLst>
      <p:ext uri="{BB962C8B-B14F-4D97-AF65-F5344CB8AC3E}">
        <p14:creationId xmlns:p14="http://schemas.microsoft.com/office/powerpoint/2010/main" val="1194071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DEECAB1-DCA2-42AC-9504-5655701751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8774" y="702928"/>
            <a:ext cx="7348853" cy="4867422"/>
          </a:xfrm>
          <a:prstGeom prst="rect">
            <a:avLst/>
          </a:prstGeom>
        </p:spPr>
      </p:pic>
      <p:sp>
        <p:nvSpPr>
          <p:cNvPr id="5" name="TextBox 4">
            <a:extLst>
              <a:ext uri="{FF2B5EF4-FFF2-40B4-BE49-F238E27FC236}">
                <a16:creationId xmlns:a16="http://schemas.microsoft.com/office/drawing/2014/main" id="{CD81990C-B3EF-4708-B4B9-DCC492835DBE}"/>
              </a:ext>
            </a:extLst>
          </p:cNvPr>
          <p:cNvSpPr txBox="1"/>
          <p:nvPr/>
        </p:nvSpPr>
        <p:spPr>
          <a:xfrm>
            <a:off x="554373" y="1672668"/>
            <a:ext cx="2976618" cy="3271665"/>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762B79"/>
                </a:solidFill>
                <a:effectLst/>
                <a:uLnTx/>
                <a:uFillTx/>
                <a:latin typeface="Arial" panose="020B0604020202020204"/>
                <a:ea typeface="+mn-ea"/>
                <a:cs typeface="+mn-cs"/>
              </a:rPr>
              <a:t>Strand 2</a:t>
            </a:r>
            <a:endParaRPr kumimoji="0" lang="en-US" sz="2800" b="1" i="0" u="none" strike="noStrike" kern="1200" cap="none" spc="0" normalizeH="0" baseline="0" noProof="0">
              <a:ln>
                <a:noFill/>
              </a:ln>
              <a:solidFill>
                <a:srgbClr val="762B79"/>
              </a:solidFill>
              <a:effectLst/>
              <a:uLnTx/>
              <a:uFillTx/>
              <a:latin typeface="Arial" panose="020B0604020202020204"/>
              <a:ea typeface="+mn-ea"/>
              <a:cs typeface="Arial"/>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a:ea typeface="+mn-ea"/>
                <a:cs typeface="+mn-cs"/>
              </a:rPr>
              <a:t>Rapid research, evaluation and development to deliver an effective service that is evidence based.</a:t>
            </a:r>
            <a:endParaRPr kumimoji="0" lang="en-US" sz="2800" b="1"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Tree>
    <p:extLst>
      <p:ext uri="{BB962C8B-B14F-4D97-AF65-F5344CB8AC3E}">
        <p14:creationId xmlns:p14="http://schemas.microsoft.com/office/powerpoint/2010/main" val="165991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DDC32-D2E0-4F8C-91E2-F8B813BABEF9}"/>
              </a:ext>
            </a:extLst>
          </p:cNvPr>
          <p:cNvSpPr>
            <a:spLocks noGrp="1"/>
          </p:cNvSpPr>
          <p:nvPr>
            <p:ph sz="quarter" idx="10"/>
          </p:nvPr>
        </p:nvSpPr>
        <p:spPr>
          <a:xfrm>
            <a:off x="491880" y="675249"/>
            <a:ext cx="5324304" cy="5416061"/>
          </a:xfrm>
        </p:spPr>
        <p:txBody>
          <a:bodyPr>
            <a:normAutofit fontScale="92500" lnSpcReduction="10000"/>
          </a:bodyPr>
          <a:lstStyle/>
          <a:p>
            <a:r>
              <a:rPr lang="en-GB"/>
              <a:t>Research, Development &amp; Evaluation</a:t>
            </a:r>
          </a:p>
          <a:p>
            <a:pPr marL="457200" indent="-457200">
              <a:buFont typeface="Arial" panose="020B0604020202020204" pitchFamily="34" charset="0"/>
              <a:buChar char="•"/>
            </a:pPr>
            <a:r>
              <a:rPr lang="en-GB"/>
              <a:t>Developing support interventions that are evidence based</a:t>
            </a:r>
          </a:p>
          <a:p>
            <a:pPr marL="457200" indent="-457200">
              <a:buFont typeface="Arial" panose="020B0604020202020204" pitchFamily="34" charset="0"/>
              <a:buChar char="•"/>
            </a:pPr>
            <a:r>
              <a:rPr lang="en-GB"/>
              <a:t>Focus on implementing strategies for Multi-Agency working that are based on proven methods</a:t>
            </a:r>
          </a:p>
          <a:p>
            <a:pPr marL="457200" indent="-457200">
              <a:buFont typeface="Arial" panose="020B0604020202020204" pitchFamily="34" charset="0"/>
              <a:buChar char="•"/>
            </a:pPr>
            <a:r>
              <a:rPr lang="en-GB"/>
              <a:t>Whole Family approach with IDAS as the lead domestic abuse expert coordinating work and providing tools that are evidence based.</a:t>
            </a:r>
          </a:p>
          <a:p>
            <a:endParaRPr lang="en-GB"/>
          </a:p>
        </p:txBody>
      </p:sp>
    </p:spTree>
    <p:extLst>
      <p:ext uri="{BB962C8B-B14F-4D97-AF65-F5344CB8AC3E}">
        <p14:creationId xmlns:p14="http://schemas.microsoft.com/office/powerpoint/2010/main" val="1246330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3CF1-3A51-4CD3-8FE9-B379E6818A0A}"/>
              </a:ext>
            </a:extLst>
          </p:cNvPr>
          <p:cNvSpPr>
            <a:spLocks noGrp="1"/>
          </p:cNvSpPr>
          <p:nvPr>
            <p:ph type="title"/>
          </p:nvPr>
        </p:nvSpPr>
        <p:spPr/>
        <p:txBody>
          <a:bodyPr/>
          <a:lstStyle/>
          <a:p>
            <a:r>
              <a:rPr lang="en-GB"/>
              <a:t>Research</a:t>
            </a:r>
          </a:p>
        </p:txBody>
      </p:sp>
      <p:pic>
        <p:nvPicPr>
          <p:cNvPr id="6" name="Picture Placeholder 5" descr="A picture containing text, indoor&#10;&#10;Description automatically generated">
            <a:extLst>
              <a:ext uri="{FF2B5EF4-FFF2-40B4-BE49-F238E27FC236}">
                <a16:creationId xmlns:a16="http://schemas.microsoft.com/office/drawing/2014/main" id="{936456FF-D0EB-4E55-87D8-5BFB762EA91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5E0367E4-F29F-4BD3-B880-BF2ACB314D6F}"/>
              </a:ext>
            </a:extLst>
          </p:cNvPr>
          <p:cNvSpPr>
            <a:spLocks noGrp="1"/>
          </p:cNvSpPr>
          <p:nvPr>
            <p:ph type="body" sz="half" idx="2"/>
          </p:nvPr>
        </p:nvSpPr>
        <p:spPr/>
        <p:txBody>
          <a:bodyPr>
            <a:normAutofit lnSpcReduction="10000"/>
          </a:bodyPr>
          <a:lstStyle/>
          <a:p>
            <a:pPr marL="342900" indent="-342900" algn="l" rtl="0" fontAlgn="base">
              <a:buFont typeface="Arial" panose="020B0604020202020204" pitchFamily="34" charset="0"/>
              <a:buChar char="•"/>
            </a:pPr>
            <a:r>
              <a:rPr lang="en-GB" sz="2800" b="0" i="0">
                <a:effectLst/>
              </a:rPr>
              <a:t>Literature review </a:t>
            </a:r>
          </a:p>
          <a:p>
            <a:pPr marL="342900" indent="-342900" algn="l" rtl="0" fontAlgn="base">
              <a:buFont typeface="Arial" panose="020B0604020202020204" pitchFamily="34" charset="0"/>
              <a:buChar char="•"/>
            </a:pPr>
            <a:r>
              <a:rPr lang="en-GB" sz="2800" b="0" i="0">
                <a:effectLst/>
              </a:rPr>
              <a:t>Stakeholder qualitative and quantitative research </a:t>
            </a:r>
          </a:p>
          <a:p>
            <a:pPr marL="342900" indent="-342900" algn="l" rtl="0" fontAlgn="base">
              <a:buFont typeface="Arial" panose="020B0604020202020204" pitchFamily="34" charset="0"/>
              <a:buChar char="•"/>
            </a:pPr>
            <a:r>
              <a:rPr lang="en-GB" sz="2800" b="0" i="0">
                <a:effectLst/>
              </a:rPr>
              <a:t>Evaluation of IDAS children and young people’s interventions.</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23748377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5948-E9CA-46B8-884F-F9C88292F4B3}"/>
              </a:ext>
            </a:extLst>
          </p:cNvPr>
          <p:cNvSpPr txBox="1">
            <a:spLocks/>
          </p:cNvSpPr>
          <p:nvPr/>
        </p:nvSpPr>
        <p:spPr>
          <a:xfrm>
            <a:off x="493200" y="893299"/>
            <a:ext cx="5471502" cy="1600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0000"/>
                </a:solidFill>
                <a:effectLst/>
                <a:uLnTx/>
                <a:uFillTx/>
                <a:latin typeface="Arial Black" panose="020B0A04020102020204"/>
                <a:ea typeface="+mj-ea"/>
                <a:cs typeface="+mj-cs"/>
              </a:rPr>
              <a:t>Next steps</a:t>
            </a:r>
          </a:p>
        </p:txBody>
      </p:sp>
      <p:sp>
        <p:nvSpPr>
          <p:cNvPr id="3" name="Text Placeholder 3">
            <a:extLst>
              <a:ext uri="{FF2B5EF4-FFF2-40B4-BE49-F238E27FC236}">
                <a16:creationId xmlns:a16="http://schemas.microsoft.com/office/drawing/2014/main" id="{89D1FABD-2F1D-4E45-9B34-08FAAD3FA891}"/>
              </a:ext>
            </a:extLst>
          </p:cNvPr>
          <p:cNvSpPr txBox="1">
            <a:spLocks/>
          </p:cNvSpPr>
          <p:nvPr/>
        </p:nvSpPr>
        <p:spPr>
          <a:xfrm>
            <a:off x="1847972" y="1972993"/>
            <a:ext cx="8496055" cy="372488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0000"/>
                </a:solidFill>
                <a:effectLst/>
                <a:uLnTx/>
                <a:uFillTx/>
                <a:latin typeface="Arial" panose="020B0604020202020204"/>
                <a:ea typeface="+mn-ea"/>
                <a:cs typeface="+mn-cs"/>
              </a:rPr>
              <a:t>External stakeholder consultation events</a:t>
            </a: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0000"/>
                </a:solidFill>
                <a:effectLst/>
                <a:uLnTx/>
                <a:uFillTx/>
                <a:latin typeface="Arial" panose="020B0604020202020204"/>
                <a:ea typeface="+mn-ea"/>
                <a:cs typeface="+mn-cs"/>
              </a:rPr>
              <a:t>Surveys for professionals and partners</a:t>
            </a: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0000"/>
                </a:solidFill>
                <a:effectLst/>
                <a:uLnTx/>
                <a:uFillTx/>
                <a:latin typeface="Arial" panose="020B0604020202020204"/>
                <a:ea typeface="+mn-ea"/>
                <a:cs typeface="+mn-cs"/>
              </a:rPr>
              <a:t>Surveys for parents</a:t>
            </a: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0000"/>
                </a:solidFill>
                <a:effectLst/>
                <a:uLnTx/>
                <a:uFillTx/>
                <a:latin typeface="Arial" panose="020B0604020202020204"/>
                <a:ea typeface="+mn-ea"/>
                <a:cs typeface="+mn-cs"/>
              </a:rPr>
              <a:t>Focus groups for parents</a:t>
            </a: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0000"/>
                </a:solidFill>
                <a:effectLst/>
                <a:uLnTx/>
                <a:uFillTx/>
                <a:latin typeface="Arial" panose="020B0604020202020204"/>
                <a:ea typeface="+mn-ea"/>
                <a:cs typeface="+mn-cs"/>
              </a:rPr>
              <a:t>Work with children and young people in refuge</a:t>
            </a: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0000"/>
                </a:solidFill>
                <a:effectLst/>
                <a:uLnTx/>
                <a:uFillTx/>
                <a:latin typeface="Arial" panose="020B0604020202020204"/>
                <a:ea typeface="+mn-ea"/>
                <a:cs typeface="+mn-cs"/>
              </a:rPr>
              <a:t>Consultation group with Children and Young people</a:t>
            </a: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0000"/>
                </a:solidFill>
                <a:effectLst/>
                <a:uLnTx/>
                <a:uFillTx/>
                <a:latin typeface="Arial" panose="020B0604020202020204"/>
                <a:ea typeface="+mn-ea"/>
                <a:cs typeface="+mn-cs"/>
              </a:rPr>
              <a:t>Recommendations</a:t>
            </a: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0000"/>
                </a:solidFill>
                <a:effectLst/>
                <a:uLnTx/>
                <a:uFillTx/>
                <a:latin typeface="Arial" panose="020B0604020202020204"/>
                <a:ea typeface="+mn-ea"/>
                <a:cs typeface="+mn-cs"/>
              </a:rPr>
              <a:t>Implementation</a:t>
            </a: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000000"/>
                </a:solidFill>
                <a:effectLst/>
                <a:uLnTx/>
                <a:uFillTx/>
                <a:latin typeface="Arial" panose="020B0604020202020204"/>
                <a:ea typeface="+mn-ea"/>
                <a:cs typeface="+mn-cs"/>
              </a:rPr>
              <a:t>Evaluation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643685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BCF2-A8A8-42A7-B609-8E16DD8A516E}"/>
              </a:ext>
            </a:extLst>
          </p:cNvPr>
          <p:cNvSpPr>
            <a:spLocks noGrp="1"/>
          </p:cNvSpPr>
          <p:nvPr>
            <p:ph type="title"/>
          </p:nvPr>
        </p:nvSpPr>
        <p:spPr/>
        <p:txBody>
          <a:bodyPr/>
          <a:lstStyle/>
          <a:p>
            <a:r>
              <a:rPr lang="en-GB"/>
              <a:t>Bitesize Training Programme</a:t>
            </a:r>
          </a:p>
        </p:txBody>
      </p:sp>
      <p:pic>
        <p:nvPicPr>
          <p:cNvPr id="6" name="Picture Placeholder 5" descr="A picture containing person, person&#10;&#10;Description automatically generated">
            <a:extLst>
              <a:ext uri="{FF2B5EF4-FFF2-40B4-BE49-F238E27FC236}">
                <a16:creationId xmlns:a16="http://schemas.microsoft.com/office/drawing/2014/main" id="{B6D57A21-056F-4929-9ECE-6A41B2C4F67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D44EC21-8760-4B17-90A3-15FC8D04A0D3}"/>
              </a:ext>
            </a:extLst>
          </p:cNvPr>
          <p:cNvSpPr>
            <a:spLocks noGrp="1"/>
          </p:cNvSpPr>
          <p:nvPr>
            <p:ph type="body" sz="half" idx="2"/>
          </p:nvPr>
        </p:nvSpPr>
        <p:spPr>
          <a:xfrm>
            <a:off x="493200" y="2254348"/>
            <a:ext cx="3932237" cy="3147646"/>
          </a:xfrm>
        </p:spPr>
        <p:txBody>
          <a:bodyPr>
            <a:normAutofit/>
          </a:bodyPr>
          <a:lstStyle/>
          <a:p>
            <a:r>
              <a:rPr lang="en-GB" sz="2000"/>
              <a:t>We will be delivering a bitesize training programme:</a:t>
            </a:r>
          </a:p>
          <a:p>
            <a:pPr marL="285750" indent="-285750">
              <a:buFontTx/>
              <a:buChar char="-"/>
            </a:pPr>
            <a:r>
              <a:rPr lang="en-GB" sz="2000"/>
              <a:t>Safety planning for a young person</a:t>
            </a:r>
          </a:p>
          <a:p>
            <a:pPr marL="285750" indent="-285750">
              <a:buFontTx/>
              <a:buChar char="-"/>
            </a:pPr>
            <a:r>
              <a:rPr lang="en-GB" sz="2000"/>
              <a:t>Healthy relationships</a:t>
            </a:r>
          </a:p>
          <a:p>
            <a:pPr marL="285750" indent="-285750">
              <a:buFontTx/>
              <a:buChar char="-"/>
            </a:pPr>
            <a:r>
              <a:rPr lang="en-GB" sz="2000"/>
              <a:t>Talking to Young People</a:t>
            </a:r>
          </a:p>
          <a:p>
            <a:pPr marL="285750" indent="-285750">
              <a:buFontTx/>
              <a:buChar char="-"/>
            </a:pPr>
            <a:r>
              <a:rPr lang="en-GB" sz="2000"/>
              <a:t>Supporting parents</a:t>
            </a:r>
          </a:p>
          <a:p>
            <a:pPr marL="285750" indent="-285750">
              <a:buFontTx/>
              <a:buChar char="-"/>
            </a:pPr>
            <a:r>
              <a:rPr lang="en-GB" sz="2000"/>
              <a:t>Impact of trauma on children</a:t>
            </a:r>
          </a:p>
        </p:txBody>
      </p:sp>
    </p:spTree>
    <p:extLst>
      <p:ext uri="{BB962C8B-B14F-4D97-AF65-F5344CB8AC3E}">
        <p14:creationId xmlns:p14="http://schemas.microsoft.com/office/powerpoint/2010/main" val="597713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888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Questions?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278180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Close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6081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The Child and Family Support Service </a:t>
            </a:r>
            <a:br>
              <a:rPr lang="en-GB" sz="2800" dirty="0" smtClean="0"/>
            </a:br>
            <a:r>
              <a:rPr lang="en-GB" sz="2800" dirty="0"/>
              <a:t>A targeted outreach service that provides </a:t>
            </a:r>
            <a:r>
              <a:rPr lang="en-GB" sz="2800" dirty="0" smtClean="0"/>
              <a:t>targeted support </a:t>
            </a:r>
            <a:r>
              <a:rPr lang="en-GB" sz="2800" dirty="0"/>
              <a:t>to </a:t>
            </a:r>
            <a:r>
              <a:rPr lang="en-GB" sz="2800" dirty="0" smtClean="0"/>
              <a:t>children and families </a:t>
            </a:r>
            <a:endParaRPr lang="en-GB" sz="2800" dirty="0"/>
          </a:p>
        </p:txBody>
      </p:sp>
      <p:sp>
        <p:nvSpPr>
          <p:cNvPr id="3" name="Content Placeholder 2"/>
          <p:cNvSpPr>
            <a:spLocks noGrp="1"/>
          </p:cNvSpPr>
          <p:nvPr>
            <p:ph idx="1"/>
          </p:nvPr>
        </p:nvSpPr>
        <p:spPr>
          <a:xfrm>
            <a:off x="677334" y="2160589"/>
            <a:ext cx="8596668" cy="4431597"/>
          </a:xfrm>
        </p:spPr>
        <p:txBody>
          <a:bodyPr>
            <a:noAutofit/>
          </a:bodyPr>
          <a:lstStyle/>
          <a:p>
            <a:r>
              <a:rPr lang="en-GB" sz="2000" dirty="0" smtClean="0"/>
              <a:t>As </a:t>
            </a:r>
            <a:r>
              <a:rPr lang="en-GB" sz="2000" dirty="0"/>
              <a:t>part of </a:t>
            </a:r>
            <a:r>
              <a:rPr lang="en-GB" sz="2000" dirty="0" smtClean="0"/>
              <a:t>a City of York Council  service </a:t>
            </a:r>
            <a:r>
              <a:rPr lang="en-GB" sz="2000" dirty="0"/>
              <a:t>restructure </a:t>
            </a:r>
            <a:r>
              <a:rPr lang="en-GB" sz="2000" dirty="0" smtClean="0"/>
              <a:t>colleagues </a:t>
            </a:r>
            <a:r>
              <a:rPr lang="en-GB" sz="2000" dirty="0"/>
              <a:t>in the local area teams early help service, the IRT/ Edge of care service and Child in need practitioners will merge together into a Child and Family </a:t>
            </a:r>
            <a:r>
              <a:rPr lang="en-GB" sz="2000" dirty="0" smtClean="0"/>
              <a:t>Support Service</a:t>
            </a:r>
            <a:r>
              <a:rPr lang="en-GB" sz="2000" dirty="0"/>
              <a:t>. </a:t>
            </a:r>
          </a:p>
          <a:p>
            <a:r>
              <a:rPr lang="en-GB" sz="2000" b="1" dirty="0"/>
              <a:t>The Service </a:t>
            </a:r>
            <a:r>
              <a:rPr lang="en-GB" sz="2000" b="1" dirty="0" smtClean="0"/>
              <a:t>will </a:t>
            </a:r>
            <a:r>
              <a:rPr lang="en-GB" sz="2000" b="1" dirty="0"/>
              <a:t>provide:</a:t>
            </a:r>
          </a:p>
          <a:p>
            <a:pPr lvl="0"/>
            <a:r>
              <a:rPr lang="en-GB" sz="2000" dirty="0"/>
              <a:t>Targeted early help as part of a team around the child.</a:t>
            </a:r>
          </a:p>
          <a:p>
            <a:pPr lvl="0"/>
            <a:r>
              <a:rPr lang="en-GB" sz="2000" dirty="0"/>
              <a:t>Immediate response and edge of care support</a:t>
            </a:r>
          </a:p>
          <a:p>
            <a:pPr lvl="0"/>
            <a:r>
              <a:rPr lang="en-GB" sz="2000" dirty="0"/>
              <a:t>Outreach, direct work with children and families </a:t>
            </a:r>
          </a:p>
          <a:p>
            <a:r>
              <a:rPr lang="en-GB" sz="2000" dirty="0"/>
              <a:t>Specific group work and parenting </a:t>
            </a:r>
            <a:r>
              <a:rPr lang="en-GB" sz="2000" dirty="0" smtClean="0"/>
              <a:t>support</a:t>
            </a:r>
          </a:p>
          <a:p>
            <a:r>
              <a:rPr lang="en-GB" sz="2000" b="1" dirty="0" smtClean="0"/>
              <a:t>Referral into the service is via MASH </a:t>
            </a:r>
            <a:r>
              <a:rPr lang="en-GB" sz="2000" dirty="0" smtClean="0"/>
              <a:t>with an expectation that a child’s early help needs will be assessed prior to a referral into the service. </a:t>
            </a:r>
          </a:p>
        </p:txBody>
      </p:sp>
    </p:spTree>
    <p:extLst>
      <p:ext uri="{BB962C8B-B14F-4D97-AF65-F5344CB8AC3E}">
        <p14:creationId xmlns:p14="http://schemas.microsoft.com/office/powerpoint/2010/main" val="271159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Family </a:t>
            </a:r>
            <a:r>
              <a:rPr lang="en-GB" dirty="0"/>
              <a:t>I</a:t>
            </a:r>
            <a:r>
              <a:rPr lang="en-GB" dirty="0" smtClean="0"/>
              <a:t>nformation </a:t>
            </a:r>
            <a:r>
              <a:rPr lang="en-GB" dirty="0"/>
              <a:t>S</a:t>
            </a:r>
            <a:r>
              <a:rPr lang="en-GB" dirty="0" smtClean="0"/>
              <a:t>ervice (FIS), and the Supporting </a:t>
            </a:r>
            <a:r>
              <a:rPr lang="en-GB" dirty="0"/>
              <a:t>F</a:t>
            </a:r>
            <a:r>
              <a:rPr lang="en-GB" dirty="0" smtClean="0"/>
              <a:t>amilies Team  </a:t>
            </a:r>
            <a:endParaRPr lang="en-GB" dirty="0"/>
          </a:p>
        </p:txBody>
      </p:sp>
      <p:sp>
        <p:nvSpPr>
          <p:cNvPr id="3" name="Content Placeholder 2"/>
          <p:cNvSpPr>
            <a:spLocks noGrp="1"/>
          </p:cNvSpPr>
          <p:nvPr>
            <p:ph idx="1"/>
          </p:nvPr>
        </p:nvSpPr>
        <p:spPr>
          <a:xfrm>
            <a:off x="677334" y="2160589"/>
            <a:ext cx="8596668" cy="3368341"/>
          </a:xfrm>
        </p:spPr>
        <p:txBody>
          <a:bodyPr>
            <a:noAutofit/>
          </a:bodyPr>
          <a:lstStyle/>
          <a:p>
            <a:r>
              <a:rPr lang="en-GB" sz="2000" dirty="0" smtClean="0"/>
              <a:t>York </a:t>
            </a:r>
            <a:r>
              <a:rPr lang="en-GB" sz="2000" dirty="0"/>
              <a:t>Family Information Service </a:t>
            </a:r>
            <a:r>
              <a:rPr lang="en-GB" sz="2000" dirty="0" smtClean="0"/>
              <a:t> </a:t>
            </a:r>
            <a:r>
              <a:rPr lang="en-GB" sz="2000" dirty="0"/>
              <a:t>operate on an “ask anything” principal. Anyone can </a:t>
            </a:r>
            <a:r>
              <a:rPr lang="en-GB" sz="2000" dirty="0" smtClean="0"/>
              <a:t>approach the  </a:t>
            </a:r>
            <a:r>
              <a:rPr lang="en-GB" sz="2000" dirty="0"/>
              <a:t>service with any query to do with family life or being a young person from pre birth up to 25 years old. </a:t>
            </a:r>
            <a:r>
              <a:rPr lang="en-GB" sz="2000" dirty="0" smtClean="0"/>
              <a:t>FIS maintain an up to date  </a:t>
            </a:r>
            <a:r>
              <a:rPr lang="en-GB" sz="2000" dirty="0"/>
              <a:t>service directory </a:t>
            </a:r>
            <a:r>
              <a:rPr lang="en-GB" sz="2000" dirty="0" smtClean="0"/>
              <a:t>for child and family support. </a:t>
            </a:r>
          </a:p>
          <a:p>
            <a:pPr marL="0" indent="0">
              <a:buNone/>
            </a:pPr>
            <a:endParaRPr lang="en-GB" sz="2000" dirty="0" smtClean="0"/>
          </a:p>
          <a:p>
            <a:r>
              <a:rPr lang="en-GB" sz="2000" dirty="0" smtClean="0"/>
              <a:t>The Supporting </a:t>
            </a:r>
            <a:r>
              <a:rPr lang="en-GB" sz="2000" dirty="0"/>
              <a:t>F</a:t>
            </a:r>
            <a:r>
              <a:rPr lang="en-GB" sz="2000" dirty="0" smtClean="0"/>
              <a:t>amilies </a:t>
            </a:r>
            <a:r>
              <a:rPr lang="en-GB" sz="2000" dirty="0"/>
              <a:t>T</a:t>
            </a:r>
            <a:r>
              <a:rPr lang="en-GB" sz="2000" dirty="0" smtClean="0"/>
              <a:t>eam are able to provide advice on the process of setting up an early help assessment and team around the child. They are collating data regarding outcomes for children and support to children and families across the partnership.  </a:t>
            </a:r>
          </a:p>
        </p:txBody>
      </p:sp>
    </p:spTree>
    <p:extLst>
      <p:ext uri="{BB962C8B-B14F-4D97-AF65-F5344CB8AC3E}">
        <p14:creationId xmlns:p14="http://schemas.microsoft.com/office/powerpoint/2010/main" val="2379018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9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IDAS">
      <a:dk1>
        <a:srgbClr val="000000"/>
      </a:dk1>
      <a:lt1>
        <a:srgbClr val="FFFFFF"/>
      </a:lt1>
      <a:dk2>
        <a:srgbClr val="762B79"/>
      </a:dk2>
      <a:lt2>
        <a:srgbClr val="E7E6E6"/>
      </a:lt2>
      <a:accent1>
        <a:srgbClr val="FFB506"/>
      </a:accent1>
      <a:accent2>
        <a:srgbClr val="5BA9D6"/>
      </a:accent2>
      <a:accent3>
        <a:srgbClr val="67BCAF"/>
      </a:accent3>
      <a:accent4>
        <a:srgbClr val="E62841"/>
      </a:accent4>
      <a:accent5>
        <a:srgbClr val="5B9BD5"/>
      </a:accent5>
      <a:accent6>
        <a:srgbClr val="70AD47"/>
      </a:accent6>
      <a:hlink>
        <a:srgbClr val="752B78"/>
      </a:hlink>
      <a:folHlink>
        <a:srgbClr val="752B7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598</TotalTime>
  <Words>6713</Words>
  <Application>Microsoft Office PowerPoint</Application>
  <PresentationFormat>Widescreen</PresentationFormat>
  <Paragraphs>573</Paragraphs>
  <Slides>77</Slides>
  <Notes>19</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77</vt:i4>
      </vt:variant>
    </vt:vector>
  </HeadingPairs>
  <TitlesOfParts>
    <vt:vector size="100" baseType="lpstr">
      <vt:lpstr>Arial</vt:lpstr>
      <vt:lpstr>Arial Black</vt:lpstr>
      <vt:lpstr>Arial,Sans-Serif</vt:lpstr>
      <vt:lpstr>Calibri</vt:lpstr>
      <vt:lpstr>Proxima Nova</vt:lpstr>
      <vt:lpstr>Raleway</vt:lpstr>
      <vt:lpstr>Segoe UI</vt:lpstr>
      <vt:lpstr>Symbol</vt:lpstr>
      <vt:lpstr>Times New Roman</vt:lpstr>
      <vt:lpstr>Trebuchet MS</vt:lpstr>
      <vt:lpstr>Wingdings 3</vt:lpstr>
      <vt:lpstr>Facet</vt:lpstr>
      <vt:lpstr>Office Theme</vt:lpstr>
      <vt:lpstr>1_Office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CYSCP Learning Masterclass 30 November 2021, 9:00 – 11:00</vt:lpstr>
      <vt:lpstr>Welcome – Housekeeping </vt:lpstr>
      <vt:lpstr>CYSCP Learning Masterclass Agenda</vt:lpstr>
      <vt:lpstr>PowerPoint Presentation</vt:lpstr>
      <vt:lpstr>Multi-agency safeguarding Hub (MASH), levels of need interface and making a referral  </vt:lpstr>
      <vt:lpstr>Our vision   Every conversation starts with the Child   </vt:lpstr>
      <vt:lpstr>The City of York Children's Safeguarding  Partnership  levels of need Framework </vt:lpstr>
      <vt:lpstr>The Child and Family Support Service  A targeted outreach service that provides targeted support to children and families </vt:lpstr>
      <vt:lpstr>The Family Information Service (FIS), and the Supporting Families Team  </vt:lpstr>
      <vt:lpstr>If you have a Safeguarding Concern for a child </vt:lpstr>
      <vt:lpstr>The Multi-Agency Safeguarding Hub (MASH)</vt:lpstr>
      <vt:lpstr>MASH - What happens when you make a referral?</vt:lpstr>
      <vt:lpstr>What makes a good referral into MASH ? </vt:lpstr>
      <vt:lpstr>What makes a good referral into MASH ? continued  </vt:lpstr>
      <vt:lpstr>MASH Police </vt:lpstr>
      <vt:lpstr>Information</vt:lpstr>
      <vt:lpstr>Risk Assessment</vt:lpstr>
      <vt:lpstr>Checks</vt:lpstr>
      <vt:lpstr>PPN Update</vt:lpstr>
      <vt:lpstr>Continued</vt:lpstr>
      <vt:lpstr>Strategy meetings </vt:lpstr>
      <vt:lpstr>VAT</vt:lpstr>
      <vt:lpstr>Questions?</vt:lpstr>
      <vt:lpstr>PowerPoint Presentation</vt:lpstr>
      <vt:lpstr>PowerPoint Presentation</vt:lpstr>
      <vt:lpstr>OPFCC Commissioned Support Services for Children, Young People &amp; Families</vt:lpstr>
      <vt:lpstr>DA Victims Community-based Support Services</vt:lpstr>
      <vt:lpstr>MAWFA – Support for C&amp;YP Affected by DA</vt:lpstr>
      <vt:lpstr>Respect–Support for YP displaying abusive behaviours</vt:lpstr>
      <vt:lpstr>+Choices - Support Services for Adult Perpetrators</vt:lpstr>
      <vt:lpstr>Child Sexual Assault Assessment Service (CSAAS)</vt:lpstr>
      <vt:lpstr>Independent Sexual Violence Advisor (ISVA) Services</vt:lpstr>
      <vt:lpstr>Counselling &amp; Talking Therapy Services</vt:lpstr>
      <vt:lpstr>Hand in Hand - Child Sexual or Criminal Exploitation &amp; Missing Services</vt:lpstr>
      <vt:lpstr>Parents of Child Sexual / Criminal Exploitation Liaison Officer (PLO) Services</vt:lpstr>
      <vt:lpstr>Change Direction –Young Person’s Diversion Scheme</vt:lpstr>
      <vt:lpstr>Mediation Services</vt:lpstr>
      <vt:lpstr>Anger Management Services</vt:lpstr>
      <vt:lpstr>North Yorkshire Youth Commission</vt:lpstr>
      <vt:lpstr>Supporting Victims Services</vt:lpstr>
      <vt:lpstr>Further Information</vt:lpstr>
      <vt:lpstr>Questions?</vt:lpstr>
      <vt:lpstr>Mike Benson – Team Leader  York Young Peoples Drug &amp; Alcohol Team</vt:lpstr>
      <vt:lpstr>The support available</vt:lpstr>
      <vt:lpstr>How We Work</vt:lpstr>
      <vt:lpstr>How We Engage Young People</vt:lpstr>
      <vt:lpstr>How To Refer</vt:lpstr>
      <vt:lpstr>Support for Family Members</vt:lpstr>
      <vt:lpstr>Questions?</vt:lpstr>
      <vt:lpstr>PowerPoint Presentation</vt:lpstr>
      <vt:lpstr>PowerPoint Presentation</vt:lpstr>
      <vt:lpstr>Who we are</vt:lpstr>
      <vt:lpstr>PowerPoint Presentation</vt:lpstr>
      <vt:lpstr>PowerPoint Presentation</vt:lpstr>
      <vt:lpstr>PowerPoint Presentation</vt:lpstr>
      <vt:lpstr>PowerPoint Presentation</vt:lpstr>
      <vt:lpstr>PowerPoint Presentation</vt:lpstr>
      <vt:lpstr>Multi Agency Whole Family Approach (MAWFA)</vt:lpstr>
      <vt:lpstr>Multi Agency Whole Family Approach (MAWFA)</vt:lpstr>
      <vt:lpstr>PowerPoint Presentation</vt:lpstr>
      <vt:lpstr>Strand 1  The support we offer to the family </vt:lpstr>
      <vt:lpstr>PowerPoint Presentation</vt:lpstr>
      <vt:lpstr>PowerPoint Presentation</vt:lpstr>
      <vt:lpstr>Referral &amp; Assessment</vt:lpstr>
      <vt:lpstr>Following assessment, we will formulate a plan which will include establishing the best agency to offer that support</vt:lpstr>
      <vt:lpstr>PowerPoint Presentation</vt:lpstr>
      <vt:lpstr>PowerPoint Presentation</vt:lpstr>
      <vt:lpstr>PowerPoint Presentation</vt:lpstr>
      <vt:lpstr>PowerPoint Presentation</vt:lpstr>
      <vt:lpstr>PowerPoint Presentation</vt:lpstr>
      <vt:lpstr>PowerPoint Presentation</vt:lpstr>
      <vt:lpstr>Research</vt:lpstr>
      <vt:lpstr>PowerPoint Presentation</vt:lpstr>
      <vt:lpstr>Bitesize Training Programme</vt:lpstr>
      <vt:lpstr>PowerPoint Presentation</vt:lpstr>
      <vt:lpstr>Questions?</vt:lpstr>
      <vt:lpstr>Close </vt:lpstr>
    </vt:vector>
  </TitlesOfParts>
  <Company>City of York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CYSCP Governance Restructure Presentation</dc:title>
  <dc:creator>Lenton-Brook, Sophia</dc:creator>
  <cp:lastModifiedBy>Davies, Clare</cp:lastModifiedBy>
  <cp:revision>62</cp:revision>
  <dcterms:created xsi:type="dcterms:W3CDTF">2020-10-07T08:17:40Z</dcterms:created>
  <dcterms:modified xsi:type="dcterms:W3CDTF">2021-11-26T09:37:36Z</dcterms:modified>
</cp:coreProperties>
</file>